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24.xml"/>
  <Override ContentType="application/vnd.openxmlformats-officedocument.presentationml.slideMaster+xml" PartName="/ppt/slideMasters/slideMaster9.xml"/>
  <Override ContentType="application/vnd.openxmlformats-officedocument.presentationml.slideMaster+xml" PartName="/ppt/slideMasters/slideMaster18.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23.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21.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9.xml"/>
  <Override ContentType="application/vnd.openxmlformats-officedocument.presentationml.slideMaster+xml" PartName="/ppt/slideMasters/slideMaster14.xml"/>
  <Override ContentType="application/vnd.openxmlformats-officedocument.presentationml.slideMaster+xml" PartName="/ppt/slideMasters/slideMaster17.xml"/>
  <Override ContentType="application/vnd.openxmlformats-officedocument.presentationml.slideMaster+xml" PartName="/ppt/slideMasters/slideMaster12.xml"/>
  <Override ContentType="application/vnd.openxmlformats-officedocument.presentationml.slideMaster+xml" PartName="/ppt/slideMasters/slideMaster22.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2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0.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24.xml"/>
  <Override ContentType="application/vnd.openxmlformats-officedocument.theme+xml" PartName="/ppt/theme/theme5.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8.xml"/>
  <Override ContentType="application/vnd.openxmlformats-officedocument.theme+xml" PartName="/ppt/theme/theme23.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4.xml"/>
  <Override ContentType="application/vnd.openxmlformats-officedocument.theme+xml" PartName="/ppt/theme/theme19.xml"/>
  <Override ContentType="application/vnd.openxmlformats-officedocument.theme+xml" PartName="/ppt/theme/theme22.xml"/>
  <Override ContentType="application/vnd.openxmlformats-officedocument.theme+xml" PartName="/ppt/theme/theme3.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21.xml"/>
  <Override ContentType="application/vnd.openxmlformats-officedocument.theme+xml" PartName="/ppt/theme/theme2.xml"/>
  <Override ContentType="application/vnd.openxmlformats-officedocument.theme+xml" PartName="/ppt/theme/theme16.xml"/>
  <Override ContentType="application/vnd.openxmlformats-officedocument.theme+xml" PartName="/ppt/theme/theme25.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6"/>
    <p:sldMasterId id="2147483672" r:id="rId7"/>
    <p:sldMasterId id="2147483673" r:id="rId8"/>
    <p:sldMasterId id="2147483674" r:id="rId9"/>
    <p:sldMasterId id="2147483675" r:id="rId10"/>
    <p:sldMasterId id="2147483676" r:id="rId11"/>
    <p:sldMasterId id="2147483677" r:id="rId12"/>
    <p:sldMasterId id="2147483678" r:id="rId13"/>
    <p:sldMasterId id="2147483679" r:id="rId14"/>
    <p:sldMasterId id="2147483680" r:id="rId15"/>
    <p:sldMasterId id="2147483681" r:id="rId16"/>
    <p:sldMasterId id="2147483682" r:id="rId17"/>
    <p:sldMasterId id="2147483683" r:id="rId18"/>
    <p:sldMasterId id="2147483684" r:id="rId19"/>
    <p:sldMasterId id="2147483685" r:id="rId20"/>
    <p:sldMasterId id="2147483686" r:id="rId21"/>
    <p:sldMasterId id="2147483687" r:id="rId22"/>
    <p:sldMasterId id="2147483688" r:id="rId23"/>
    <p:sldMasterId id="2147483689" r:id="rId24"/>
    <p:sldMasterId id="2147483690" r:id="rId25"/>
    <p:sldMasterId id="2147483691" r:id="rId26"/>
    <p:sldMasterId id="2147483692" r:id="rId27"/>
    <p:sldMasterId id="2147483693" r:id="rId28"/>
    <p:sldMasterId id="2147483694" r:id="rId29"/>
  </p:sldMasterIdLst>
  <p:notesMasterIdLst>
    <p:notesMasterId r:id="rId30"/>
  </p:notesMasterIdLst>
  <p:sldIdLst>
    <p:sldId id="256" r:id="rId31"/>
    <p:sldId id="257"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297" r:id="rId72"/>
    <p:sldId id="298" r:id="rId73"/>
    <p:sldId id="299" r:id="rId74"/>
    <p:sldId id="300" r:id="rId75"/>
    <p:sldId id="301" r:id="rId76"/>
    <p:sldId id="302" r:id="rId77"/>
  </p:sldIdLst>
  <p:sldSz cy="6858000" cx="9144000"/>
  <p:notesSz cx="6858000" cy="9144000"/>
  <p:embeddedFontLst>
    <p:embeddedFont>
      <p:font typeface="Libre Franklin"/>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1216D3-CCD3-4398-AE88-803EA2A1236D}">
  <a:tblStyle styleId="{451216D3-CCD3-4398-AE88-803EA2A1236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10.xml"/><Relationship Id="rId42" Type="http://schemas.openxmlformats.org/officeDocument/2006/relationships/slide" Target="slides/slide12.xml"/><Relationship Id="rId41" Type="http://schemas.openxmlformats.org/officeDocument/2006/relationships/slide" Target="slides/slide11.xml"/><Relationship Id="rId44" Type="http://schemas.openxmlformats.org/officeDocument/2006/relationships/slide" Target="slides/slide14.xml"/><Relationship Id="rId43" Type="http://schemas.openxmlformats.org/officeDocument/2006/relationships/slide" Target="slides/slide13.xml"/><Relationship Id="rId46" Type="http://schemas.openxmlformats.org/officeDocument/2006/relationships/slide" Target="slides/slide16.xml"/><Relationship Id="rId45" Type="http://schemas.openxmlformats.org/officeDocument/2006/relationships/slide" Target="slides/slide15.xml"/><Relationship Id="rId80" Type="http://schemas.openxmlformats.org/officeDocument/2006/relationships/font" Target="fonts/LibreFranklin-italic.fntdata"/><Relationship Id="rId81" Type="http://schemas.openxmlformats.org/officeDocument/2006/relationships/font" Target="fonts/LibreFranklin-boldItalic.fntdata"/><Relationship Id="rId1" Type="http://schemas.openxmlformats.org/officeDocument/2006/relationships/theme" Target="theme/theme1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4.xml"/><Relationship Id="rId48" Type="http://schemas.openxmlformats.org/officeDocument/2006/relationships/slide" Target="slides/slide18.xml"/><Relationship Id="rId47" Type="http://schemas.openxmlformats.org/officeDocument/2006/relationships/slide" Target="slides/slide17.xml"/><Relationship Id="rId49" Type="http://schemas.openxmlformats.org/officeDocument/2006/relationships/slide" Target="slides/slide19.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 Id="rId73" Type="http://schemas.openxmlformats.org/officeDocument/2006/relationships/slide" Target="slides/slide43.xml"/><Relationship Id="rId72" Type="http://schemas.openxmlformats.org/officeDocument/2006/relationships/slide" Target="slides/slide42.xml"/><Relationship Id="rId31" Type="http://schemas.openxmlformats.org/officeDocument/2006/relationships/slide" Target="slides/slide1.xml"/><Relationship Id="rId75" Type="http://schemas.openxmlformats.org/officeDocument/2006/relationships/slide" Target="slides/slide45.xml"/><Relationship Id="rId30" Type="http://schemas.openxmlformats.org/officeDocument/2006/relationships/notesMaster" Target="notesMasters/notesMaster1.xml"/><Relationship Id="rId74" Type="http://schemas.openxmlformats.org/officeDocument/2006/relationships/slide" Target="slides/slide44.xml"/><Relationship Id="rId33" Type="http://schemas.openxmlformats.org/officeDocument/2006/relationships/slide" Target="slides/slide3.xml"/><Relationship Id="rId77" Type="http://schemas.openxmlformats.org/officeDocument/2006/relationships/slide" Target="slides/slide47.xml"/><Relationship Id="rId32" Type="http://schemas.openxmlformats.org/officeDocument/2006/relationships/slide" Target="slides/slide2.xml"/><Relationship Id="rId76" Type="http://schemas.openxmlformats.org/officeDocument/2006/relationships/slide" Target="slides/slide46.xml"/><Relationship Id="rId35" Type="http://schemas.openxmlformats.org/officeDocument/2006/relationships/slide" Target="slides/slide5.xml"/><Relationship Id="rId79" Type="http://schemas.openxmlformats.org/officeDocument/2006/relationships/font" Target="fonts/LibreFranklin-bold.fntdata"/><Relationship Id="rId34" Type="http://schemas.openxmlformats.org/officeDocument/2006/relationships/slide" Target="slides/slide4.xml"/><Relationship Id="rId78" Type="http://schemas.openxmlformats.org/officeDocument/2006/relationships/font" Target="fonts/LibreFranklin-regular.fntdata"/><Relationship Id="rId71" Type="http://schemas.openxmlformats.org/officeDocument/2006/relationships/slide" Target="slides/slide41.xml"/><Relationship Id="rId70" Type="http://schemas.openxmlformats.org/officeDocument/2006/relationships/slide" Target="slides/slide40.xml"/><Relationship Id="rId37" Type="http://schemas.openxmlformats.org/officeDocument/2006/relationships/slide" Target="slides/slide7.xml"/><Relationship Id="rId36" Type="http://schemas.openxmlformats.org/officeDocument/2006/relationships/slide" Target="slides/slide6.xml"/><Relationship Id="rId39" Type="http://schemas.openxmlformats.org/officeDocument/2006/relationships/slide" Target="slides/slide9.xml"/><Relationship Id="rId38" Type="http://schemas.openxmlformats.org/officeDocument/2006/relationships/slide" Target="slides/slide8.xml"/><Relationship Id="rId62" Type="http://schemas.openxmlformats.org/officeDocument/2006/relationships/slide" Target="slides/slide32.xml"/><Relationship Id="rId61" Type="http://schemas.openxmlformats.org/officeDocument/2006/relationships/slide" Target="slides/slide31.xml"/><Relationship Id="rId20" Type="http://schemas.openxmlformats.org/officeDocument/2006/relationships/slideMaster" Target="slideMasters/slideMaster15.xml"/><Relationship Id="rId64" Type="http://schemas.openxmlformats.org/officeDocument/2006/relationships/slide" Target="slides/slide34.xml"/><Relationship Id="rId63" Type="http://schemas.openxmlformats.org/officeDocument/2006/relationships/slide" Target="slides/slide33.xml"/><Relationship Id="rId22" Type="http://schemas.openxmlformats.org/officeDocument/2006/relationships/slideMaster" Target="slideMasters/slideMaster17.xml"/><Relationship Id="rId66" Type="http://schemas.openxmlformats.org/officeDocument/2006/relationships/slide" Target="slides/slide36.xml"/><Relationship Id="rId21" Type="http://schemas.openxmlformats.org/officeDocument/2006/relationships/slideMaster" Target="slideMasters/slideMaster16.xml"/><Relationship Id="rId65" Type="http://schemas.openxmlformats.org/officeDocument/2006/relationships/slide" Target="slides/slide35.xml"/><Relationship Id="rId24" Type="http://schemas.openxmlformats.org/officeDocument/2006/relationships/slideMaster" Target="slideMasters/slideMaster19.xml"/><Relationship Id="rId68" Type="http://schemas.openxmlformats.org/officeDocument/2006/relationships/slide" Target="slides/slide38.xml"/><Relationship Id="rId23" Type="http://schemas.openxmlformats.org/officeDocument/2006/relationships/slideMaster" Target="slideMasters/slideMaster18.xml"/><Relationship Id="rId67" Type="http://schemas.openxmlformats.org/officeDocument/2006/relationships/slide" Target="slides/slide37.xml"/><Relationship Id="rId60" Type="http://schemas.openxmlformats.org/officeDocument/2006/relationships/slide" Target="slides/slide30.xml"/><Relationship Id="rId26" Type="http://schemas.openxmlformats.org/officeDocument/2006/relationships/slideMaster" Target="slideMasters/slideMaster21.xml"/><Relationship Id="rId25" Type="http://schemas.openxmlformats.org/officeDocument/2006/relationships/slideMaster" Target="slideMasters/slideMaster20.xml"/><Relationship Id="rId69" Type="http://schemas.openxmlformats.org/officeDocument/2006/relationships/slide" Target="slides/slide39.xml"/><Relationship Id="rId28" Type="http://schemas.openxmlformats.org/officeDocument/2006/relationships/slideMaster" Target="slideMasters/slideMaster23.xml"/><Relationship Id="rId27" Type="http://schemas.openxmlformats.org/officeDocument/2006/relationships/slideMaster" Target="slideMasters/slideMaster22.xml"/><Relationship Id="rId29" Type="http://schemas.openxmlformats.org/officeDocument/2006/relationships/slideMaster" Target="slideMasters/slideMaster24.xml"/><Relationship Id="rId51" Type="http://schemas.openxmlformats.org/officeDocument/2006/relationships/slide" Target="slides/slide21.xml"/><Relationship Id="rId50" Type="http://schemas.openxmlformats.org/officeDocument/2006/relationships/slide" Target="slides/slide20.xml"/><Relationship Id="rId53" Type="http://schemas.openxmlformats.org/officeDocument/2006/relationships/slide" Target="slides/slide23.xml"/><Relationship Id="rId52" Type="http://schemas.openxmlformats.org/officeDocument/2006/relationships/slide" Target="slides/slide22.xml"/><Relationship Id="rId11" Type="http://schemas.openxmlformats.org/officeDocument/2006/relationships/slideMaster" Target="slideMasters/slideMaster6.xml"/><Relationship Id="rId55" Type="http://schemas.openxmlformats.org/officeDocument/2006/relationships/slide" Target="slides/slide25.xml"/><Relationship Id="rId10" Type="http://schemas.openxmlformats.org/officeDocument/2006/relationships/slideMaster" Target="slideMasters/slideMaster5.xml"/><Relationship Id="rId54" Type="http://schemas.openxmlformats.org/officeDocument/2006/relationships/slide" Target="slides/slide24.xml"/><Relationship Id="rId13" Type="http://schemas.openxmlformats.org/officeDocument/2006/relationships/slideMaster" Target="slideMasters/slideMaster8.xml"/><Relationship Id="rId57" Type="http://schemas.openxmlformats.org/officeDocument/2006/relationships/slide" Target="slides/slide27.xml"/><Relationship Id="rId12" Type="http://schemas.openxmlformats.org/officeDocument/2006/relationships/slideMaster" Target="slideMasters/slideMaster7.xml"/><Relationship Id="rId56" Type="http://schemas.openxmlformats.org/officeDocument/2006/relationships/slide" Target="slides/slide26.xml"/><Relationship Id="rId15" Type="http://schemas.openxmlformats.org/officeDocument/2006/relationships/slideMaster" Target="slideMasters/slideMaster10.xml"/><Relationship Id="rId59" Type="http://schemas.openxmlformats.org/officeDocument/2006/relationships/slide" Target="slides/slide29.xml"/><Relationship Id="rId14" Type="http://schemas.openxmlformats.org/officeDocument/2006/relationships/slideMaster" Target="slideMasters/slideMaster9.xml"/><Relationship Id="rId58" Type="http://schemas.openxmlformats.org/officeDocument/2006/relationships/slide" Target="slides/slide28.xml"/><Relationship Id="rId17" Type="http://schemas.openxmlformats.org/officeDocument/2006/relationships/slideMaster" Target="slideMasters/slideMaster12.xml"/><Relationship Id="rId16" Type="http://schemas.openxmlformats.org/officeDocument/2006/relationships/slideMaster" Target="slideMasters/slideMaster11.xml"/><Relationship Id="rId19" Type="http://schemas.openxmlformats.org/officeDocument/2006/relationships/slideMaster" Target="slideMasters/slideMaster14.xml"/><Relationship Id="rId18" Type="http://schemas.openxmlformats.org/officeDocument/2006/relationships/slideMaster" Target="slideMasters/slideMaster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7-17T19:08:14.848">
    <p:pos x="6000" y="0"/>
    <p:text>THIS IS A PLACEHOLDER FOR NOW.  MAY BE POSSIBLE TO INTEGRATE FINDINGS INTO BROAD CONSTRAINTS ANALYSIS FINDINGS
-MCC</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dk2"/>
              </a:buClr>
              <a:buSzPts val="4800"/>
              <a:buFont typeface="Lucida Sans"/>
              <a:buNone/>
              <a:defRPr b="1"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Autofit/>
          </a:bodyPr>
          <a:lstStyle>
            <a:lvl1pPr lvl="0" marR="64008" algn="r">
              <a:spcBef>
                <a:spcPts val="400"/>
              </a:spcBef>
              <a:spcAft>
                <a:spcPts val="0"/>
              </a:spcAft>
              <a:buSzPts val="1836"/>
              <a:buNone/>
              <a:defRPr>
                <a:solidFill>
                  <a:schemeClr val="dk2"/>
                </a:solidFill>
              </a:defRPr>
            </a:lvl1pPr>
            <a:lvl2pPr lvl="1" algn="ctr">
              <a:spcBef>
                <a:spcPts val="324"/>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sp>
        <p:nvSpPr>
          <p:cNvPr id="24" name="Google Shape;24;p2"/>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solidFill>
                  <a:srgbClr val="E8F0F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p21"/>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2" name="Shape 162"/>
        <p:cNvGrpSpPr/>
        <p:nvPr/>
      </p:nvGrpSpPr>
      <p:grpSpPr>
        <a:xfrm>
          <a:off x="0" y="0"/>
          <a:ext cx="0" cy="0"/>
          <a:chOff x="0" y="0"/>
          <a:chExt cx="0" cy="0"/>
        </a:xfrm>
      </p:grpSpPr>
      <p:sp>
        <p:nvSpPr>
          <p:cNvPr id="163" name="Google Shape;163;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4" name="Google Shape;164;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lt1"/>
              </a:buClr>
              <a:buSzPts val="3200"/>
              <a:buFont typeface="Arial"/>
              <a:buChar char="•"/>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Clr>
                <a:schemeClr val="lt1"/>
              </a:buClr>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Clr>
                <a:schemeClr val="lt1"/>
              </a:buClr>
              <a:buSzPts val="2000"/>
              <a:buFont typeface="Arial"/>
              <a:buChar char="»"/>
              <a:defRPr sz="2000"/>
            </a:lvl5pPr>
            <a:lvl6pPr indent="-355600" lvl="5" marL="2743200" algn="l">
              <a:spcBef>
                <a:spcPts val="400"/>
              </a:spcBef>
              <a:spcAft>
                <a:spcPts val="0"/>
              </a:spcAft>
              <a:buClr>
                <a:schemeClr val="lt1"/>
              </a:buClr>
              <a:buSzPts val="2000"/>
              <a:buFont typeface="Arial"/>
              <a:buChar char="»"/>
              <a:defRPr sz="2000"/>
            </a:lvl6pPr>
            <a:lvl7pPr indent="-355600" lvl="6" marL="3200400" algn="l">
              <a:spcBef>
                <a:spcPts val="400"/>
              </a:spcBef>
              <a:spcAft>
                <a:spcPts val="0"/>
              </a:spcAft>
              <a:buClr>
                <a:schemeClr val="lt1"/>
              </a:buClr>
              <a:buSzPts val="2000"/>
              <a:buFont typeface="Arial"/>
              <a:buChar char="»"/>
              <a:defRPr sz="2000"/>
            </a:lvl7pPr>
            <a:lvl8pPr indent="-355600" lvl="7" marL="3657600" algn="l">
              <a:spcBef>
                <a:spcPts val="400"/>
              </a:spcBef>
              <a:spcAft>
                <a:spcPts val="0"/>
              </a:spcAft>
              <a:buClr>
                <a:schemeClr val="lt1"/>
              </a:buClr>
              <a:buSzPts val="2000"/>
              <a:buFont typeface="Arial"/>
              <a:buChar char="»"/>
              <a:defRPr sz="2000"/>
            </a:lvl8pPr>
            <a:lvl9pPr indent="-355600" lvl="8" marL="4114800" algn="l">
              <a:spcBef>
                <a:spcPts val="400"/>
              </a:spcBef>
              <a:spcAft>
                <a:spcPts val="0"/>
              </a:spcAft>
              <a:buClr>
                <a:schemeClr val="lt1"/>
              </a:buClr>
              <a:buSzPts val="2000"/>
              <a:buFont typeface="Arial"/>
              <a:buChar char="»"/>
              <a:defRPr sz="2000"/>
            </a:lvl9pPr>
          </a:lstStyle>
          <a:p/>
        </p:txBody>
      </p:sp>
      <p:sp>
        <p:nvSpPr>
          <p:cNvPr id="165" name="Google Shape;165;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166" name="Google Shape;166;p23"/>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2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6" name="Shape 176"/>
        <p:cNvGrpSpPr/>
        <p:nvPr/>
      </p:nvGrpSpPr>
      <p:grpSpPr>
        <a:xfrm>
          <a:off x="0" y="0"/>
          <a:ext cx="0" cy="0"/>
          <a:chOff x="0" y="0"/>
          <a:chExt cx="0" cy="0"/>
        </a:xfrm>
      </p:grpSpPr>
      <p:sp>
        <p:nvSpPr>
          <p:cNvPr id="177" name="Google Shape;177;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8" name="Google Shape;178;p2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l">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lvl="2" marR="0" rtl="0" algn="l">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lvl="4"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lvl="5"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lvl="6"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lvl="7"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lvl="8"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79" name="Google Shape;179;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
        <p:nvSpPr>
          <p:cNvPr id="180" name="Google Shape;180;p25"/>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2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0" name="Shape 190"/>
        <p:cNvGrpSpPr/>
        <p:nvPr/>
      </p:nvGrpSpPr>
      <p:grpSpPr>
        <a:xfrm>
          <a:off x="0" y="0"/>
          <a:ext cx="0" cy="0"/>
          <a:chOff x="0" y="0"/>
          <a:chExt cx="0" cy="0"/>
        </a:xfrm>
      </p:grpSpPr>
      <p:sp>
        <p:nvSpPr>
          <p:cNvPr id="191" name="Google Shape;191;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 name="Google Shape;192;p27"/>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93" name="Google Shape;193;p27"/>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3" name="Shape 203"/>
        <p:cNvGrpSpPr/>
        <p:nvPr/>
      </p:nvGrpSpPr>
      <p:grpSpPr>
        <a:xfrm>
          <a:off x="0" y="0"/>
          <a:ext cx="0" cy="0"/>
          <a:chOff x="0" y="0"/>
          <a:chExt cx="0" cy="0"/>
        </a:xfrm>
      </p:grpSpPr>
      <p:sp>
        <p:nvSpPr>
          <p:cNvPr id="204" name="Google Shape;204;p2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5" name="Google Shape;205;p2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06" name="Google Shape;206;p29"/>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216" name="Shape 216"/>
        <p:cNvGrpSpPr/>
        <p:nvPr/>
      </p:nvGrpSpPr>
      <p:grpSpPr>
        <a:xfrm>
          <a:off x="0" y="0"/>
          <a:ext cx="0" cy="0"/>
          <a:chOff x="0" y="0"/>
          <a:chExt cx="0" cy="0"/>
        </a:xfrm>
      </p:grpSpPr>
      <p:sp>
        <p:nvSpPr>
          <p:cNvPr id="217" name="Google Shape;217;p31"/>
          <p:cNvSpPr txBox="1"/>
          <p:nvPr>
            <p:ph type="title"/>
          </p:nvPr>
        </p:nvSpPr>
        <p:spPr>
          <a:xfrm>
            <a:off x="1752600" y="274638"/>
            <a:ext cx="69342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8" name="Google Shape;218;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9" name="Google Shape;219;p31"/>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0" name="Google Shape;220;p31"/>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1" name="Google Shape;221;p31"/>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6" name="Shape 236"/>
        <p:cNvGrpSpPr/>
        <p:nvPr/>
      </p:nvGrpSpPr>
      <p:grpSpPr>
        <a:xfrm>
          <a:off x="0" y="0"/>
          <a:ext cx="0" cy="0"/>
          <a:chOff x="0" y="0"/>
          <a:chExt cx="0" cy="0"/>
        </a:xfrm>
      </p:grpSpPr>
      <p:sp>
        <p:nvSpPr>
          <p:cNvPr id="237" name="Google Shape;237;p33"/>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lt2"/>
              </a:buClr>
              <a:buSzPts val="4800"/>
              <a:buFont typeface="Lucida Sans"/>
              <a:buNone/>
              <a:defRPr b="1"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33"/>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4"/>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39" name="Google Shape;239;p33"/>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33"/>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33"/>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2" name="Shape 252"/>
        <p:cNvGrpSpPr/>
        <p:nvPr/>
      </p:nvGrpSpPr>
      <p:grpSpPr>
        <a:xfrm>
          <a:off x="0" y="0"/>
          <a:ext cx="0" cy="0"/>
          <a:chOff x="0" y="0"/>
          <a:chExt cx="0" cy="0"/>
        </a:xfrm>
      </p:grpSpPr>
      <p:sp>
        <p:nvSpPr>
          <p:cNvPr id="253" name="Google Shape;253;p35"/>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54" name="Google Shape;254;p35"/>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4"/>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55" name="Google Shape;255;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6" name="Google Shape;256;p35"/>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35"/>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35"/>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9" name="Shape 269"/>
        <p:cNvGrpSpPr/>
        <p:nvPr/>
      </p:nvGrpSpPr>
      <p:grpSpPr>
        <a:xfrm>
          <a:off x="0" y="0"/>
          <a:ext cx="0" cy="0"/>
          <a:chOff x="0" y="0"/>
          <a:chExt cx="0" cy="0"/>
        </a:xfrm>
      </p:grpSpPr>
      <p:sp>
        <p:nvSpPr>
          <p:cNvPr id="270" name="Google Shape;270;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37"/>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37"/>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37"/>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4" name="Shape 284"/>
        <p:cNvGrpSpPr/>
        <p:nvPr/>
      </p:nvGrpSpPr>
      <p:grpSpPr>
        <a:xfrm>
          <a:off x="0" y="0"/>
          <a:ext cx="0" cy="0"/>
          <a:chOff x="0" y="0"/>
          <a:chExt cx="0" cy="0"/>
        </a:xfrm>
      </p:grpSpPr>
      <p:sp>
        <p:nvSpPr>
          <p:cNvPr id="285" name="Google Shape;285;p39"/>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39"/>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39"/>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9" name="Google Shape;39;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94" name="Shape 294"/>
        <p:cNvGrpSpPr/>
        <p:nvPr/>
      </p:nvGrpSpPr>
      <p:grpSpPr>
        <a:xfrm>
          <a:off x="0" y="0"/>
          <a:ext cx="0" cy="0"/>
          <a:chOff x="0" y="0"/>
          <a:chExt cx="0" cy="0"/>
        </a:xfrm>
      </p:grpSpPr>
      <p:sp>
        <p:nvSpPr>
          <p:cNvPr id="295" name="Google Shape;295;p41"/>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Lucida Sans"/>
              <a:buNone/>
              <a:defRPr b="0" sz="25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41"/>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noAutofit/>
          </a:bodyPr>
          <a:lstStyle>
            <a:lvl1pPr indent="-228600" lvl="0" marL="457200" algn="r">
              <a:spcBef>
                <a:spcPts val="400"/>
              </a:spcBef>
              <a:spcAft>
                <a:spcPts val="0"/>
              </a:spcAft>
              <a:buSzPts val="1088"/>
              <a:buNone/>
              <a:defRPr sz="1600"/>
            </a:lvl1pPr>
            <a:lvl2pPr indent="-228600" lvl="1" marL="914400" algn="l">
              <a:spcBef>
                <a:spcPts val="324"/>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97" name="Google Shape;297;p41"/>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Autofit/>
          </a:bodyPr>
          <a:lstStyle>
            <a:lvl1pPr indent="-366776" lvl="0" marL="457200" algn="l">
              <a:spcBef>
                <a:spcPts val="400"/>
              </a:spcBef>
              <a:spcAft>
                <a:spcPts val="0"/>
              </a:spcAft>
              <a:buSzPts val="2176"/>
              <a:buChar char="🞂"/>
              <a:defRPr sz="3200"/>
            </a:lvl1pPr>
            <a:lvl2pPr indent="-406400" lvl="1" marL="914400" algn="l">
              <a:spcBef>
                <a:spcPts val="324"/>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298" name="Google Shape;298;p41"/>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41"/>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41"/>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13" name="Shape 313"/>
        <p:cNvGrpSpPr/>
        <p:nvPr/>
      </p:nvGrpSpPr>
      <p:grpSpPr>
        <a:xfrm>
          <a:off x="0" y="0"/>
          <a:ext cx="0" cy="0"/>
          <a:chOff x="0" y="0"/>
          <a:chExt cx="0" cy="0"/>
        </a:xfrm>
      </p:grpSpPr>
      <p:sp>
        <p:nvSpPr>
          <p:cNvPr id="314" name="Google Shape;314;p43"/>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noAutofit/>
          </a:bodyPr>
          <a:lstStyle>
            <a:lvl1pPr indent="-228600" lvl="0" marL="457200" marR="18288" algn="r">
              <a:spcBef>
                <a:spcPts val="400"/>
              </a:spcBef>
              <a:spcAft>
                <a:spcPts val="0"/>
              </a:spcAft>
              <a:buSzPts val="952"/>
              <a:buNone/>
              <a:defRPr sz="1400"/>
            </a:lvl1pPr>
            <a:lvl2pPr indent="-304800" lvl="1" marL="914400" algn="l">
              <a:spcBef>
                <a:spcPts val="324"/>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15" name="Google Shape;315;p43"/>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lvl1pPr lvl="0" marR="0" rtl="0" algn="l">
              <a:spcBef>
                <a:spcPts val="400"/>
              </a:spcBef>
              <a:spcAft>
                <a:spcPts val="0"/>
              </a:spcAft>
              <a:buClr>
                <a:schemeClr val="accent1"/>
              </a:buClr>
              <a:buSzPts val="2176"/>
              <a:buFont typeface="Noto Sans Symbols"/>
              <a:buNone/>
              <a:defRPr b="0" i="0" sz="3200" u="none" cap="none" strike="noStrike">
                <a:solidFill>
                  <a:schemeClr val="lt1"/>
                </a:solidFill>
                <a:latin typeface="Lucida Sans"/>
                <a:ea typeface="Lucida Sans"/>
                <a:cs typeface="Lucida Sans"/>
                <a:sym typeface="Lucida Sans"/>
              </a:defRPr>
            </a:lvl1pPr>
            <a:lvl2pPr lvl="1" marR="0" rtl="0" algn="l">
              <a:spcBef>
                <a:spcPts val="324"/>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lvl="2"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lvl="3"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lvl="4"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lvl="5"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lvl="6"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lvl="7"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lvl="8"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316" name="Google Shape;316;p43"/>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noAutofit/>
          </a:bodyPr>
          <a:lstStyle>
            <a:lvl1pPr lvl="0" marR="0" algn="r">
              <a:spcBef>
                <a:spcPts val="0"/>
              </a:spcBef>
              <a:spcAft>
                <a:spcPts val="0"/>
              </a:spcAft>
              <a:buClr>
                <a:schemeClr val="accent1"/>
              </a:buClr>
              <a:buSzPts val="3000"/>
              <a:buFont typeface="Lucida Sans"/>
              <a:buNone/>
              <a:defRPr b="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43"/>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8" name="Google Shape;318;p43"/>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43"/>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0" name="Shape 330"/>
        <p:cNvGrpSpPr/>
        <p:nvPr/>
      </p:nvGrpSpPr>
      <p:grpSpPr>
        <a:xfrm>
          <a:off x="0" y="0"/>
          <a:ext cx="0" cy="0"/>
          <a:chOff x="0" y="0"/>
          <a:chExt cx="0" cy="0"/>
        </a:xfrm>
      </p:grpSpPr>
      <p:sp>
        <p:nvSpPr>
          <p:cNvPr id="331" name="Google Shape;331;p4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2" name="Google Shape;332;p45"/>
          <p:cNvSpPr txBox="1"/>
          <p:nvPr>
            <p:ph idx="1" type="body"/>
          </p:nvPr>
        </p:nvSpPr>
        <p:spPr>
          <a:xfrm rot="5400000">
            <a:off x="2378964" y="-440436"/>
            <a:ext cx="4386071" cy="8229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33" name="Google Shape;333;p45"/>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45"/>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45"/>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6" name="Shape 346"/>
        <p:cNvGrpSpPr/>
        <p:nvPr/>
      </p:nvGrpSpPr>
      <p:grpSpPr>
        <a:xfrm>
          <a:off x="0" y="0"/>
          <a:ext cx="0" cy="0"/>
          <a:chOff x="0" y="0"/>
          <a:chExt cx="0" cy="0"/>
        </a:xfrm>
      </p:grpSpPr>
      <p:sp>
        <p:nvSpPr>
          <p:cNvPr id="347" name="Google Shape;347;p47"/>
          <p:cNvSpPr txBox="1"/>
          <p:nvPr>
            <p:ph type="title"/>
          </p:nvPr>
        </p:nvSpPr>
        <p:spPr>
          <a:xfrm rot="5400000">
            <a:off x="4936367" y="2182285"/>
            <a:ext cx="5592761" cy="177747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8" name="Google Shape;348;p47"/>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4"/>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49" name="Google Shape;349;p47"/>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0" name="Google Shape;350;p47"/>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47"/>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6"/>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2" name="Google Shape;52;p6"/>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4"/>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3" name="Google Shape;53;p6"/>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Autofit/>
          </a:bodyPr>
          <a:lstStyle>
            <a:lvl1pPr indent="-332232" lvl="0" marL="457200" algn="l">
              <a:spcBef>
                <a:spcPts val="40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4" name="Google Shape;54;p6"/>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noAutofit/>
          </a:bodyPr>
          <a:lstStyle>
            <a:lvl1pPr indent="-332232" lvl="0" marL="457200" algn="l">
              <a:spcBef>
                <a:spcPts val="0"/>
              </a:spcBef>
              <a:spcAft>
                <a:spcPts val="0"/>
              </a:spcAft>
              <a:buSzPts val="1632"/>
              <a:buChar char="🞂"/>
              <a:defRPr sz="2400"/>
            </a:lvl1pPr>
            <a:lvl2pPr indent="-355600" lvl="1" marL="914400" algn="l">
              <a:spcBef>
                <a:spcPts val="324"/>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5" name="Google Shape;55;p6"/>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4" name="Shape 64"/>
        <p:cNvGrpSpPr/>
        <p:nvPr/>
      </p:nvGrpSpPr>
      <p:grpSpPr>
        <a:xfrm>
          <a:off x="0" y="0"/>
          <a:ext cx="0" cy="0"/>
          <a:chOff x="0" y="0"/>
          <a:chExt cx="0" cy="0"/>
        </a:xfrm>
      </p:grpSpPr>
      <p:sp>
        <p:nvSpPr>
          <p:cNvPr id="65" name="Google Shape;65;p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66" name="Google Shape;66;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8"/>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lt1"/>
              </a:buClr>
              <a:buSzPts val="32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p:txBody>
      </p:sp>
      <p:sp>
        <p:nvSpPr>
          <p:cNvPr id="89" name="Google Shape;89;p11"/>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9" name="Google Shape;99;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lt1"/>
              </a:buClr>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Clr>
                <a:schemeClr val="lt1"/>
              </a:buClr>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Clr>
                <a:schemeClr val="lt1"/>
              </a:buClr>
              <a:buSzPts val="1400"/>
              <a:buFont typeface="Arial"/>
              <a:buNone/>
              <a:defRPr sz="1400"/>
            </a:lvl5pPr>
            <a:lvl6pPr indent="-228600" lvl="5" marL="2743200" algn="l">
              <a:spcBef>
                <a:spcPts val="280"/>
              </a:spcBef>
              <a:spcAft>
                <a:spcPts val="0"/>
              </a:spcAft>
              <a:buClr>
                <a:schemeClr val="lt1"/>
              </a:buClr>
              <a:buSzPts val="1400"/>
              <a:buFont typeface="Arial"/>
              <a:buNone/>
              <a:defRPr sz="1400"/>
            </a:lvl6pPr>
            <a:lvl7pPr indent="-228600" lvl="6" marL="3200400" algn="l">
              <a:spcBef>
                <a:spcPts val="280"/>
              </a:spcBef>
              <a:spcAft>
                <a:spcPts val="0"/>
              </a:spcAft>
              <a:buClr>
                <a:schemeClr val="lt1"/>
              </a:buClr>
              <a:buSzPts val="1400"/>
              <a:buFont typeface="Arial"/>
              <a:buNone/>
              <a:defRPr sz="1400"/>
            </a:lvl7pPr>
            <a:lvl8pPr indent="-228600" lvl="7" marL="3657600" algn="l">
              <a:spcBef>
                <a:spcPts val="280"/>
              </a:spcBef>
              <a:spcAft>
                <a:spcPts val="0"/>
              </a:spcAft>
              <a:buClr>
                <a:schemeClr val="lt1"/>
              </a:buClr>
              <a:buSzPts val="1400"/>
              <a:buFont typeface="Arial"/>
              <a:buNone/>
              <a:defRPr sz="1400"/>
            </a:lvl8pPr>
            <a:lvl9pPr indent="-228600" lvl="8" marL="4114800" algn="l">
              <a:spcBef>
                <a:spcPts val="280"/>
              </a:spcBef>
              <a:spcAft>
                <a:spcPts val="0"/>
              </a:spcAft>
              <a:buClr>
                <a:schemeClr val="lt1"/>
              </a:buClr>
              <a:buSzPts val="1400"/>
              <a:buFont typeface="Arial"/>
              <a:buNone/>
              <a:defRPr sz="1400"/>
            </a:lvl9pPr>
          </a:lstStyle>
          <a:p/>
        </p:txBody>
      </p:sp>
      <p:sp>
        <p:nvSpPr>
          <p:cNvPr id="100" name="Google Shape;100;p13"/>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1" name="Google Shape;111;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112" name="Google Shape;112;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lt1"/>
              </a:buClr>
              <a:buSzPts val="2800"/>
              <a:buFont typeface="Arial"/>
              <a:buChar char="•"/>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113" name="Google Shape;113;p15"/>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3" name="Shape 123"/>
        <p:cNvGrpSpPr/>
        <p:nvPr/>
      </p:nvGrpSpPr>
      <p:grpSpPr>
        <a:xfrm>
          <a:off x="0" y="0"/>
          <a:ext cx="0" cy="0"/>
          <a:chOff x="0" y="0"/>
          <a:chExt cx="0" cy="0"/>
        </a:xfrm>
      </p:grpSpPr>
      <p:sp>
        <p:nvSpPr>
          <p:cNvPr id="124" name="Google Shape;12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5" name="Google Shape;125;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126" name="Google Shape;126;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127" name="Google Shape;127;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128" name="Google Shape;128;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lt1"/>
              </a:buClr>
              <a:buSzPts val="2400"/>
              <a:buFont typeface="Arial"/>
              <a:buChar char="•"/>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129" name="Google Shape;129;p17"/>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 name="Shape 139"/>
        <p:cNvGrpSpPr/>
        <p:nvPr/>
      </p:nvGrpSpPr>
      <p:grpSpPr>
        <a:xfrm>
          <a:off x="0" y="0"/>
          <a:ext cx="0" cy="0"/>
          <a:chOff x="0" y="0"/>
          <a:chExt cx="0" cy="0"/>
        </a:xfrm>
      </p:grpSpPr>
      <p:sp>
        <p:nvSpPr>
          <p:cNvPr id="140" name="Google Shape;140;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1" name="Google Shape;141;p19"/>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theme" Target="../theme/theme19.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9.xml"/><Relationship Id="rId4" Type="http://schemas.openxmlformats.org/officeDocument/2006/relationships/theme" Target="../theme/theme20.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10.xml"/><Relationship Id="rId4" Type="http://schemas.openxmlformats.org/officeDocument/2006/relationships/theme" Target="../theme/theme7.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11.xml"/><Relationship Id="rId4" Type="http://schemas.openxmlformats.org/officeDocument/2006/relationships/theme" Target="../theme/theme15.xml"/></Relationships>
</file>

<file path=ppt/slideMasters/_rels/slideMaster13.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12.xml"/><Relationship Id="rId4" Type="http://schemas.openxmlformats.org/officeDocument/2006/relationships/theme" Target="../theme/theme5.xml"/></Relationships>
</file>

<file path=ppt/slideMasters/_rels/slideMaster14.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theme" Target="../theme/theme21.xml"/></Relationships>
</file>

<file path=ppt/slideMasters/_rels/slideMaster15.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14.xml"/><Relationship Id="rId4" Type="http://schemas.openxmlformats.org/officeDocument/2006/relationships/theme" Target="../theme/theme13.xml"/></Relationships>
</file>

<file path=ppt/slideMasters/_rels/slideMaster16.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15.xml"/><Relationship Id="rId4" Type="http://schemas.openxmlformats.org/officeDocument/2006/relationships/theme" Target="../theme/theme1.xml"/></Relationships>
</file>

<file path=ppt/slideMasters/_rels/slideMaster17.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slideLayout" Target="../slideLayouts/slideLayout16.xml"/><Relationship Id="rId5" Type="http://schemas.openxmlformats.org/officeDocument/2006/relationships/theme" Target="../theme/theme12.xml"/></Relationships>
</file>

<file path=ppt/slideMasters/_rels/slideMaster18.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slideLayout" Target="../slideLayouts/slideLayout17.xml"/><Relationship Id="rId5" Type="http://schemas.openxmlformats.org/officeDocument/2006/relationships/theme" Target="../theme/theme25.xml"/></Relationships>
</file>

<file path=ppt/slideMasters/_rels/slideMaster19.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slideLayout" Target="../slideLayouts/slideLayout18.xml"/><Relationship Id="rId5" Type="http://schemas.openxmlformats.org/officeDocument/2006/relationships/theme" Target="../theme/theme2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7.png"/><Relationship Id="rId3" Type="http://schemas.openxmlformats.org/officeDocument/2006/relationships/slideLayout" Target="../slideLayouts/slideLayout2.xml"/><Relationship Id="rId4" Type="http://schemas.openxmlformats.org/officeDocument/2006/relationships/theme" Target="../theme/theme11.xml"/></Relationships>
</file>

<file path=ppt/slideMasters/_rels/slideMaster20.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7.png"/><Relationship Id="rId3" Type="http://schemas.openxmlformats.org/officeDocument/2006/relationships/slideLayout" Target="../slideLayouts/slideLayout19.xml"/><Relationship Id="rId4" Type="http://schemas.openxmlformats.org/officeDocument/2006/relationships/theme" Target="../theme/theme17.xml"/></Relationships>
</file>

<file path=ppt/slideMasters/_rels/slideMaster2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20.xml"/><Relationship Id="rId3" Type="http://schemas.openxmlformats.org/officeDocument/2006/relationships/theme" Target="../theme/theme2.xml"/></Relationships>
</file>

<file path=ppt/slideMasters/_rels/slideMaster22.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1.jpg"/><Relationship Id="rId3" Type="http://schemas.openxmlformats.org/officeDocument/2006/relationships/image" Target="../media/image7.png"/><Relationship Id="rId4" Type="http://schemas.openxmlformats.org/officeDocument/2006/relationships/slideLayout" Target="../slideLayouts/slideLayout21.xml"/><Relationship Id="rId5" Type="http://schemas.openxmlformats.org/officeDocument/2006/relationships/theme" Target="../theme/theme16.xml"/></Relationships>
</file>

<file path=ppt/slideMasters/_rels/slideMaster2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7.png"/><Relationship Id="rId3" Type="http://schemas.openxmlformats.org/officeDocument/2006/relationships/slideLayout" Target="../slideLayouts/slideLayout22.xml"/><Relationship Id="rId4" Type="http://schemas.openxmlformats.org/officeDocument/2006/relationships/theme" Target="../theme/theme4.xml"/></Relationships>
</file>

<file path=ppt/slideMasters/_rels/slideMaster2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7.png"/><Relationship Id="rId3" Type="http://schemas.openxmlformats.org/officeDocument/2006/relationships/slideLayout" Target="../slideLayouts/slideLayout23.xml"/><Relationship Id="rId4" Type="http://schemas.openxmlformats.org/officeDocument/2006/relationships/theme" Target="../theme/theme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3.xml"/><Relationship Id="rId3"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4.xml"/><Relationship Id="rId4" Type="http://schemas.openxmlformats.org/officeDocument/2006/relationships/theme" Target="../theme/theme1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7.png"/><Relationship Id="rId3" Type="http://schemas.openxmlformats.org/officeDocument/2006/relationships/theme" Target="../theme/theme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5.xml"/><Relationship Id="rId5" Type="http://schemas.openxmlformats.org/officeDocument/2006/relationships/theme" Target="../theme/theme3.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6.xml"/><Relationship Id="rId4" Type="http://schemas.openxmlformats.org/officeDocument/2006/relationships/theme" Target="../theme/theme10.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7.xml"/><Relationship Id="rId4" Type="http://schemas.openxmlformats.org/officeDocument/2006/relationships/theme" Target="../theme/theme18.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2.png"/><Relationship Id="rId3" Type="http://schemas.openxmlformats.org/officeDocument/2006/relationships/slideLayout" Target="../slideLayouts/slideLayout8.xml"/><Relationship Id="rId4" Type="http://schemas.openxmlformats.org/officeDocument/2006/relationships/theme" Target="../theme/theme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1" name="Google Shape;11;p1"/>
          <p:cNvGrpSpPr/>
          <p:nvPr/>
        </p:nvGrpSpPr>
        <p:grpSpPr>
          <a:xfrm>
            <a:off x="-11601" y="4953000"/>
            <a:ext cx="9161697" cy="1911350"/>
            <a:chOff x="-12192" y="4832896"/>
            <a:chExt cx="9162288" cy="2032192"/>
          </a:xfrm>
        </p:grpSpPr>
        <p:sp>
          <p:nvSpPr>
            <p:cNvPr id="12" name="Google Shape;12;p1"/>
            <p:cNvSpPr/>
            <p:nvPr/>
          </p:nvSpPr>
          <p:spPr>
            <a:xfrm>
              <a:off x="1687513" y="4832896"/>
              <a:ext cx="7456487" cy="518816"/>
            </a:xfrm>
            <a:custGeom>
              <a:rect b="b" l="l" r="r" t="t"/>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 name="Google Shape;13;p1"/>
            <p:cNvSpPr/>
            <p:nvPr/>
          </p:nvSpPr>
          <p:spPr>
            <a:xfrm>
              <a:off x="35443" y="5135526"/>
              <a:ext cx="9108557" cy="838200"/>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Google Shape;14;p1"/>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15" name="Google Shape;15;p1"/>
            <p:cNvPicPr preferRelativeResize="0"/>
            <p:nvPr/>
          </p:nvPicPr>
          <p:blipFill rotWithShape="1">
            <a:blip r:embed="rId2">
              <a:alphaModFix/>
            </a:blip>
            <a:srcRect b="0" l="0" r="0" t="0"/>
            <a:stretch/>
          </p:blipFill>
          <p:spPr>
            <a:xfrm>
              <a:off x="-12192" y="4868530"/>
              <a:ext cx="9162288" cy="868174"/>
            </a:xfrm>
            <a:prstGeom prst="rect">
              <a:avLst/>
            </a:prstGeom>
            <a:noFill/>
            <a:ln>
              <a:noFill/>
            </a:ln>
          </p:spPr>
        </p:pic>
      </p:grpSp>
      <p:sp>
        <p:nvSpPr>
          <p:cNvPr id="16" name="Google Shape;1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18" name="Google Shape;18;p1"/>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1"/>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rgbClr val="E8F0F4"/>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 name="Google Shape;20;p1"/>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1000"/>
              <a:buFont typeface="Arial"/>
              <a:buNone/>
              <a:defRPr b="0" i="0" sz="10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2" name="Shape 132"/>
        <p:cNvGrpSpPr/>
        <p:nvPr/>
      </p:nvGrpSpPr>
      <p:grpSpPr>
        <a:xfrm>
          <a:off x="0" y="0"/>
          <a:ext cx="0" cy="0"/>
          <a:chOff x="0" y="0"/>
          <a:chExt cx="0" cy="0"/>
        </a:xfrm>
      </p:grpSpPr>
      <p:pic>
        <p:nvPicPr>
          <p:cNvPr descr="sig-rgb-vert-usa-dark" id="133" name="Google Shape;133;p18"/>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
        <p:nvSpPr>
          <p:cNvPr id="134" name="Google Shape;134;p1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135" name="Google Shape;135;p1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36" name="Google Shape;136;p18"/>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7" name="Google Shape;137;p1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8" name="Google Shape;138;p1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4" name="Shape 144"/>
        <p:cNvGrpSpPr/>
        <p:nvPr/>
      </p:nvGrpSpPr>
      <p:grpSpPr>
        <a:xfrm>
          <a:off x="0" y="0"/>
          <a:ext cx="0" cy="0"/>
          <a:chOff x="0" y="0"/>
          <a:chExt cx="0" cy="0"/>
        </a:xfrm>
      </p:grpSpPr>
      <p:pic>
        <p:nvPicPr>
          <p:cNvPr descr="sig-rgb-vert-usa-dark" id="145" name="Google Shape;145;p20"/>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
        <p:nvSpPr>
          <p:cNvPr id="146" name="Google Shape;146;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147" name="Google Shape;147;p2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48" name="Google Shape;148;p20"/>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9" name="Google Shape;149;p2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0" name="Google Shape;150;p2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5" name="Shape 155"/>
        <p:cNvGrpSpPr/>
        <p:nvPr/>
      </p:nvGrpSpPr>
      <p:grpSpPr>
        <a:xfrm>
          <a:off x="0" y="0"/>
          <a:ext cx="0" cy="0"/>
          <a:chOff x="0" y="0"/>
          <a:chExt cx="0" cy="0"/>
        </a:xfrm>
      </p:grpSpPr>
      <p:pic>
        <p:nvPicPr>
          <p:cNvPr descr="sig-rgb-vert-usa-dark" id="156" name="Google Shape;156;p22"/>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
        <p:nvSpPr>
          <p:cNvPr id="157" name="Google Shape;157;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158" name="Google Shape;158;p2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59" name="Google Shape;159;p22"/>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0" name="Google Shape;160;p2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1" name="Google Shape;161;p2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9" name="Shape 169"/>
        <p:cNvGrpSpPr/>
        <p:nvPr/>
      </p:nvGrpSpPr>
      <p:grpSpPr>
        <a:xfrm>
          <a:off x="0" y="0"/>
          <a:ext cx="0" cy="0"/>
          <a:chOff x="0" y="0"/>
          <a:chExt cx="0" cy="0"/>
        </a:xfrm>
      </p:grpSpPr>
      <p:pic>
        <p:nvPicPr>
          <p:cNvPr descr="sig-rgb-vert-usa-dark" id="170" name="Google Shape;170;p24"/>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
        <p:nvSpPr>
          <p:cNvPr id="171" name="Google Shape;171;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172" name="Google Shape;172;p2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73" name="Google Shape;173;p24"/>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4" name="Google Shape;174;p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5" name="Google Shape;175;p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3" name="Shape 183"/>
        <p:cNvGrpSpPr/>
        <p:nvPr/>
      </p:nvGrpSpPr>
      <p:grpSpPr>
        <a:xfrm>
          <a:off x="0" y="0"/>
          <a:ext cx="0" cy="0"/>
          <a:chOff x="0" y="0"/>
          <a:chExt cx="0" cy="0"/>
        </a:xfrm>
      </p:grpSpPr>
      <p:pic>
        <p:nvPicPr>
          <p:cNvPr descr="sig-rgb-vert-usa-dark" id="184" name="Google Shape;184;p26"/>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
        <p:nvSpPr>
          <p:cNvPr id="185" name="Google Shape;185;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186" name="Google Shape;186;p2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87" name="Google Shape;187;p26"/>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8" name="Google Shape;188;p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9" name="Google Shape;189;p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96" name="Shape 196"/>
        <p:cNvGrpSpPr/>
        <p:nvPr/>
      </p:nvGrpSpPr>
      <p:grpSpPr>
        <a:xfrm>
          <a:off x="0" y="0"/>
          <a:ext cx="0" cy="0"/>
          <a:chOff x="0" y="0"/>
          <a:chExt cx="0" cy="0"/>
        </a:xfrm>
      </p:grpSpPr>
      <p:pic>
        <p:nvPicPr>
          <p:cNvPr descr="sig-rgb-vert-usa-dark" id="197" name="Google Shape;197;p28"/>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
        <p:nvSpPr>
          <p:cNvPr id="198" name="Google Shape;198;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199" name="Google Shape;199;p2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00" name="Google Shape;200;p28"/>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1" name="Google Shape;201;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2" name="Google Shape;202;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09" name="Shape 209"/>
        <p:cNvGrpSpPr/>
        <p:nvPr/>
      </p:nvGrpSpPr>
      <p:grpSpPr>
        <a:xfrm>
          <a:off x="0" y="0"/>
          <a:ext cx="0" cy="0"/>
          <a:chOff x="0" y="0"/>
          <a:chExt cx="0" cy="0"/>
        </a:xfrm>
      </p:grpSpPr>
      <p:pic>
        <p:nvPicPr>
          <p:cNvPr descr="sig-rgb-vert-usa-dark" id="210" name="Google Shape;210;p30"/>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
        <p:nvSpPr>
          <p:cNvPr id="211" name="Google Shape;211;p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212" name="Google Shape;212;p3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13" name="Google Shape;213;p30"/>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4" name="Google Shape;214;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15" name="Google Shape;215;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4" name="Shape 224"/>
        <p:cNvGrpSpPr/>
        <p:nvPr/>
      </p:nvGrpSpPr>
      <p:grpSpPr>
        <a:xfrm>
          <a:off x="0" y="0"/>
          <a:ext cx="0" cy="0"/>
          <a:chOff x="0" y="0"/>
          <a:chExt cx="0" cy="0"/>
        </a:xfrm>
      </p:grpSpPr>
      <p:sp>
        <p:nvSpPr>
          <p:cNvPr id="225" name="Google Shape;225;p32"/>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26" name="Google Shape;226;p32"/>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27" name="Google Shape;227;p32"/>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228" name="Google Shape;228;p32"/>
          <p:cNvPicPr preferRelativeResize="0"/>
          <p:nvPr/>
        </p:nvPicPr>
        <p:blipFill rotWithShape="1">
          <a:blip r:embed="rId3">
            <a:alphaModFix/>
          </a:blip>
          <a:srcRect b="0" l="0" r="0" t="0"/>
          <a:stretch/>
        </p:blipFill>
        <p:spPr>
          <a:xfrm>
            <a:off x="-19050" y="5772150"/>
            <a:ext cx="3421062" cy="1109662"/>
          </a:xfrm>
          <a:prstGeom prst="rect">
            <a:avLst/>
          </a:prstGeom>
          <a:noFill/>
          <a:ln>
            <a:noFill/>
          </a:ln>
        </p:spPr>
      </p:pic>
      <p:sp>
        <p:nvSpPr>
          <p:cNvPr id="229" name="Google Shape;229;p32"/>
          <p:cNvSpPr/>
          <p:nvPr/>
        </p:nvSpPr>
        <p:spPr>
          <a:xfrm>
            <a:off x="3636962" y="3005137"/>
            <a:ext cx="182562"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30" name="Google Shape;230;p32"/>
          <p:cNvSpPr/>
          <p:nvPr/>
        </p:nvSpPr>
        <p:spPr>
          <a:xfrm>
            <a:off x="3449637" y="3005137"/>
            <a:ext cx="184150"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31" name="Google Shape;231;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4100"/>
              <a:buFont typeface="Lucida Sans"/>
              <a:buNone/>
              <a:defRPr b="1" i="0" sz="4100" u="none" cap="none" strike="noStrike">
                <a:solidFill>
                  <a:schemeClr val="lt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3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233" name="Google Shape;233;p32"/>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34" name="Google Shape;234;p32"/>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35" name="Google Shape;235;p32"/>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42" name="Shape 242"/>
        <p:cNvGrpSpPr/>
        <p:nvPr/>
      </p:nvGrpSpPr>
      <p:grpSpPr>
        <a:xfrm>
          <a:off x="0" y="0"/>
          <a:ext cx="0" cy="0"/>
          <a:chOff x="0" y="0"/>
          <a:chExt cx="0" cy="0"/>
        </a:xfrm>
      </p:grpSpPr>
      <p:sp>
        <p:nvSpPr>
          <p:cNvPr id="243" name="Google Shape;243;p34"/>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44" name="Google Shape;244;p34"/>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45" name="Google Shape;245;p34"/>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246" name="Google Shape;246;p34"/>
          <p:cNvPicPr preferRelativeResize="0"/>
          <p:nvPr/>
        </p:nvPicPr>
        <p:blipFill rotWithShape="1">
          <a:blip r:embed="rId3">
            <a:alphaModFix/>
          </a:blip>
          <a:srcRect b="0" l="0" r="0" t="0"/>
          <a:stretch/>
        </p:blipFill>
        <p:spPr>
          <a:xfrm>
            <a:off x="-19050" y="5772150"/>
            <a:ext cx="3421062" cy="1109662"/>
          </a:xfrm>
          <a:prstGeom prst="rect">
            <a:avLst/>
          </a:prstGeom>
          <a:noFill/>
          <a:ln>
            <a:noFill/>
          </a:ln>
        </p:spPr>
      </p:pic>
      <p:sp>
        <p:nvSpPr>
          <p:cNvPr id="247" name="Google Shape;247;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4100"/>
              <a:buFont typeface="Lucida Sans"/>
              <a:buNone/>
              <a:defRPr b="1" i="0" sz="4100" u="none" cap="none" strike="noStrike">
                <a:solidFill>
                  <a:schemeClr val="lt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8" name="Google Shape;248;p3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249" name="Google Shape;249;p34"/>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50" name="Google Shape;250;p34"/>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51" name="Google Shape;251;p34"/>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59" name="Shape 259"/>
        <p:cNvGrpSpPr/>
        <p:nvPr/>
      </p:nvGrpSpPr>
      <p:grpSpPr>
        <a:xfrm>
          <a:off x="0" y="0"/>
          <a:ext cx="0" cy="0"/>
          <a:chOff x="0" y="0"/>
          <a:chExt cx="0" cy="0"/>
        </a:xfrm>
      </p:grpSpPr>
      <p:sp>
        <p:nvSpPr>
          <p:cNvPr id="260" name="Google Shape;260;p36"/>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61" name="Google Shape;261;p36"/>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62" name="Google Shape;262;p36"/>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263" name="Google Shape;263;p36"/>
          <p:cNvPicPr preferRelativeResize="0"/>
          <p:nvPr/>
        </p:nvPicPr>
        <p:blipFill rotWithShape="1">
          <a:blip r:embed="rId3">
            <a:alphaModFix/>
          </a:blip>
          <a:srcRect b="0" l="0" r="0" t="0"/>
          <a:stretch/>
        </p:blipFill>
        <p:spPr>
          <a:xfrm>
            <a:off x="-19050" y="5772150"/>
            <a:ext cx="3421062" cy="1109662"/>
          </a:xfrm>
          <a:prstGeom prst="rect">
            <a:avLst/>
          </a:prstGeom>
          <a:noFill/>
          <a:ln>
            <a:noFill/>
          </a:ln>
        </p:spPr>
      </p:pic>
      <p:sp>
        <p:nvSpPr>
          <p:cNvPr id="264" name="Google Shape;264;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4100"/>
              <a:buFont typeface="Lucida Sans"/>
              <a:buNone/>
              <a:defRPr b="1" i="0" sz="4100" u="none" cap="none" strike="noStrike">
                <a:solidFill>
                  <a:schemeClr val="lt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5" name="Google Shape;265;p3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266" name="Google Shape;266;p36"/>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67" name="Google Shape;267;p36"/>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68" name="Google Shape;268;p36"/>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3"/>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 name="Google Shape;29;p3"/>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 name="Google Shape;30;p3"/>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31" name="Google Shape;31;p3"/>
          <p:cNvPicPr preferRelativeResize="0"/>
          <p:nvPr/>
        </p:nvPicPr>
        <p:blipFill rotWithShape="1">
          <a:blip r:embed="rId2">
            <a:alphaModFix/>
          </a:blip>
          <a:srcRect b="0" l="0" r="0" t="0"/>
          <a:stretch/>
        </p:blipFill>
        <p:spPr>
          <a:xfrm>
            <a:off x="-19050" y="5772150"/>
            <a:ext cx="3421062" cy="1109662"/>
          </a:xfrm>
          <a:prstGeom prst="rect">
            <a:avLst/>
          </a:prstGeom>
          <a:noFill/>
          <a:ln>
            <a:noFill/>
          </a:ln>
        </p:spPr>
      </p:pic>
      <p:sp>
        <p:nvSpPr>
          <p:cNvPr id="32" name="Google Shape;3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34" name="Google Shape;34;p3"/>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5" name="Google Shape;35;p3"/>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6" name="Google Shape;36;p3"/>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38"/>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6" name="Google Shape;276;p38"/>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7" name="Google Shape;277;p38"/>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278" name="Google Shape;278;p38"/>
          <p:cNvPicPr preferRelativeResize="0"/>
          <p:nvPr/>
        </p:nvPicPr>
        <p:blipFill rotWithShape="1">
          <a:blip r:embed="rId2">
            <a:alphaModFix/>
          </a:blip>
          <a:srcRect b="0" l="0" r="0" t="0"/>
          <a:stretch/>
        </p:blipFill>
        <p:spPr>
          <a:xfrm>
            <a:off x="-19050" y="5772150"/>
            <a:ext cx="3421062" cy="1109662"/>
          </a:xfrm>
          <a:prstGeom prst="rect">
            <a:avLst/>
          </a:prstGeom>
          <a:noFill/>
          <a:ln>
            <a:noFill/>
          </a:ln>
        </p:spPr>
      </p:pic>
      <p:sp>
        <p:nvSpPr>
          <p:cNvPr id="279" name="Google Shape;279;p3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0" name="Google Shape;280;p3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281" name="Google Shape;281;p38"/>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2" name="Google Shape;282;p38"/>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3" name="Google Shape;283;p38"/>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88" name="Shape 288"/>
        <p:cNvGrpSpPr/>
        <p:nvPr/>
      </p:nvGrpSpPr>
      <p:grpSpPr>
        <a:xfrm>
          <a:off x="0" y="0"/>
          <a:ext cx="0" cy="0"/>
          <a:chOff x="0" y="0"/>
          <a:chExt cx="0" cy="0"/>
        </a:xfrm>
      </p:grpSpPr>
      <p:sp>
        <p:nvSpPr>
          <p:cNvPr id="289" name="Google Shape;289;p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0" name="Google Shape;290;p4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291" name="Google Shape;291;p40"/>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2" name="Google Shape;292;p40"/>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3" name="Google Shape;293;p40"/>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01" name="Shape 301"/>
        <p:cNvGrpSpPr/>
        <p:nvPr/>
      </p:nvGrpSpPr>
      <p:grpSpPr>
        <a:xfrm>
          <a:off x="0" y="0"/>
          <a:ext cx="0" cy="0"/>
          <a:chOff x="0" y="0"/>
          <a:chExt cx="0" cy="0"/>
        </a:xfrm>
      </p:grpSpPr>
      <p:sp>
        <p:nvSpPr>
          <p:cNvPr id="302" name="Google Shape;302;p42"/>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03" name="Google Shape;303;p42"/>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04" name="Google Shape;304;p42"/>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305" name="Google Shape;305;p42"/>
          <p:cNvPicPr preferRelativeResize="0"/>
          <p:nvPr/>
        </p:nvPicPr>
        <p:blipFill rotWithShape="1">
          <a:blip r:embed="rId3">
            <a:alphaModFix/>
          </a:blip>
          <a:srcRect b="0" l="0" r="0" t="0"/>
          <a:stretch/>
        </p:blipFill>
        <p:spPr>
          <a:xfrm>
            <a:off x="-19050" y="5772150"/>
            <a:ext cx="3421062" cy="1109662"/>
          </a:xfrm>
          <a:prstGeom prst="rect">
            <a:avLst/>
          </a:prstGeom>
          <a:noFill/>
          <a:ln>
            <a:noFill/>
          </a:ln>
        </p:spPr>
      </p:pic>
      <p:sp>
        <p:nvSpPr>
          <p:cNvPr id="306" name="Google Shape;306;p42"/>
          <p:cNvSpPr/>
          <p:nvPr/>
        </p:nvSpPr>
        <p:spPr>
          <a:xfrm>
            <a:off x="8664575" y="4987925"/>
            <a:ext cx="182562"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07" name="Google Shape;307;p42"/>
          <p:cNvSpPr/>
          <p:nvPr/>
        </p:nvSpPr>
        <p:spPr>
          <a:xfrm>
            <a:off x="8477250" y="4987925"/>
            <a:ext cx="182562"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lim="800000"/>
            <a:headEnd len="sm" w="sm" type="none"/>
            <a:tailEnd len="sm" w="sm" type="none"/>
          </a:ln>
          <a:effectLst>
            <a:outerShdw blurRad="63500" dir="5400000" dist="25400">
              <a:srgbClr val="000000">
                <a:alpha val="45882"/>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08" name="Google Shape;308;p4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4100"/>
              <a:buFont typeface="Lucida Sans"/>
              <a:buNone/>
              <a:defRPr b="1" i="0" sz="4100" u="none" cap="none" strike="noStrike">
                <a:solidFill>
                  <a:schemeClr val="lt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9" name="Google Shape;309;p42"/>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310" name="Google Shape;310;p42"/>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11" name="Google Shape;311;p42"/>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12" name="Google Shape;312;p42"/>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000"/>
              <a:buFont typeface="Arial"/>
              <a:buNone/>
              <a:defRPr b="0"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44"/>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2" name="Google Shape;322;p44"/>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3" name="Google Shape;323;p44"/>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324" name="Google Shape;324;p44"/>
          <p:cNvPicPr preferRelativeResize="0"/>
          <p:nvPr/>
        </p:nvPicPr>
        <p:blipFill rotWithShape="1">
          <a:blip r:embed="rId2">
            <a:alphaModFix/>
          </a:blip>
          <a:srcRect b="0" l="0" r="0" t="0"/>
          <a:stretch/>
        </p:blipFill>
        <p:spPr>
          <a:xfrm>
            <a:off x="-19050" y="5772150"/>
            <a:ext cx="3421062" cy="1109662"/>
          </a:xfrm>
          <a:prstGeom prst="rect">
            <a:avLst/>
          </a:prstGeom>
          <a:noFill/>
          <a:ln>
            <a:noFill/>
          </a:ln>
        </p:spPr>
      </p:pic>
      <p:sp>
        <p:nvSpPr>
          <p:cNvPr id="325" name="Google Shape;325;p4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6" name="Google Shape;326;p4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327" name="Google Shape;327;p44"/>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8" name="Google Shape;328;p44"/>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9" name="Google Shape;329;p44"/>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46"/>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8" name="Google Shape;338;p46"/>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9" name="Google Shape;339;p46"/>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340" name="Google Shape;340;p46"/>
          <p:cNvPicPr preferRelativeResize="0"/>
          <p:nvPr/>
        </p:nvPicPr>
        <p:blipFill rotWithShape="1">
          <a:blip r:embed="rId2">
            <a:alphaModFix/>
          </a:blip>
          <a:srcRect b="0" l="0" r="0" t="0"/>
          <a:stretch/>
        </p:blipFill>
        <p:spPr>
          <a:xfrm>
            <a:off x="-19050" y="5772150"/>
            <a:ext cx="3421062" cy="1109662"/>
          </a:xfrm>
          <a:prstGeom prst="rect">
            <a:avLst/>
          </a:prstGeom>
          <a:noFill/>
          <a:ln>
            <a:noFill/>
          </a:ln>
        </p:spPr>
      </p:pic>
      <p:sp>
        <p:nvSpPr>
          <p:cNvPr id="341" name="Google Shape;341;p4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2" name="Google Shape;342;p4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343" name="Google Shape;343;p46"/>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4" name="Google Shape;344;p46"/>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5" name="Google Shape;345;p46"/>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7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3" name="Shape 43"/>
        <p:cNvGrpSpPr/>
        <p:nvPr/>
      </p:nvGrpSpPr>
      <p:grpSpPr>
        <a:xfrm>
          <a:off x="0" y="0"/>
          <a:ext cx="0" cy="0"/>
          <a:chOff x="0" y="0"/>
          <a:chExt cx="0" cy="0"/>
        </a:xfrm>
      </p:grpSpPr>
      <p:sp>
        <p:nvSpPr>
          <p:cNvPr id="44" name="Google Shape;44;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46" name="Google Shape;46;p5"/>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5"/>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5"/>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8" name="Shape 58"/>
        <p:cNvGrpSpPr/>
        <p:nvPr/>
      </p:nvGrpSpPr>
      <p:grpSpPr>
        <a:xfrm>
          <a:off x="0" y="0"/>
          <a:ext cx="0" cy="0"/>
          <a:chOff x="0" y="0"/>
          <a:chExt cx="0" cy="0"/>
        </a:xfrm>
      </p:grpSpPr>
      <p:sp>
        <p:nvSpPr>
          <p:cNvPr id="59" name="Google Shape;59;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60" name="Google Shape;60;p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1" name="Google Shape;61;p7"/>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2" name="Google Shape;62;p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sig-rgb-vert-usa-dark" id="63" name="Google Shape;63;p7"/>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9"/>
          <p:cNvSpPr/>
          <p:nvPr/>
        </p:nvSpPr>
        <p:spPr>
          <a:xfrm>
            <a:off x="500062" y="5945187"/>
            <a:ext cx="4940300" cy="920750"/>
          </a:xfrm>
          <a:custGeom>
            <a:rect b="b" l="l" r="r" t="t"/>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 name="Google Shape;71;p9"/>
          <p:cNvSpPr/>
          <p:nvPr/>
        </p:nvSpPr>
        <p:spPr>
          <a:xfrm>
            <a:off x="485775" y="5938837"/>
            <a:ext cx="3690937"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 name="Google Shape;72;p9"/>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Lucida Sans"/>
              <a:ea typeface="Lucida Sans"/>
              <a:cs typeface="Lucida Sans"/>
              <a:sym typeface="Lucida Sans"/>
            </a:endParaRPr>
          </a:p>
        </p:txBody>
      </p:sp>
      <p:pic>
        <p:nvPicPr>
          <p:cNvPr id="73" name="Google Shape;73;p9"/>
          <p:cNvPicPr preferRelativeResize="0"/>
          <p:nvPr/>
        </p:nvPicPr>
        <p:blipFill rotWithShape="1">
          <a:blip r:embed="rId2">
            <a:alphaModFix/>
          </a:blip>
          <a:srcRect b="0" l="0" r="0" t="0"/>
          <a:stretch/>
        </p:blipFill>
        <p:spPr>
          <a:xfrm>
            <a:off x="-19050" y="5772150"/>
            <a:ext cx="3421062" cy="1109662"/>
          </a:xfrm>
          <a:prstGeom prst="rect">
            <a:avLst/>
          </a:prstGeom>
          <a:noFill/>
          <a:ln>
            <a:noFill/>
          </a:ln>
        </p:spPr>
      </p:pic>
      <p:sp>
        <p:nvSpPr>
          <p:cNvPr id="74" name="Google Shape;74;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2"/>
              </a:buClr>
              <a:buSzPts val="4100"/>
              <a:buFont typeface="Lucida Sans"/>
              <a:buNone/>
              <a:defRPr b="1" i="0" sz="4100" u="none" cap="none" strike="noStrike">
                <a:solidFill>
                  <a:schemeClr val="dk2"/>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9"/>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4"/>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76" name="Google Shape;76;p9"/>
          <p:cNvSpPr txBox="1"/>
          <p:nvPr>
            <p:ph idx="10" type="dt"/>
          </p:nvPr>
        </p:nvSpPr>
        <p:spPr>
          <a:xfrm>
            <a:off x="6727825" y="6408737"/>
            <a:ext cx="1919287" cy="365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9"/>
          <p:cNvSpPr txBox="1"/>
          <p:nvPr>
            <p:ph idx="11" type="ftr"/>
          </p:nvPr>
        </p:nvSpPr>
        <p:spPr>
          <a:xfrm>
            <a:off x="4379912" y="6408737"/>
            <a:ext cx="2351087" cy="365125"/>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8" name="Google Shape;78;p9"/>
          <p:cNvSpPr txBox="1"/>
          <p:nvPr>
            <p:ph idx="12" type="sldNum"/>
          </p:nvPr>
        </p:nvSpPr>
        <p:spPr>
          <a:xfrm>
            <a:off x="8647112" y="6408737"/>
            <a:ext cx="366712"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000"/>
              <a:buFont typeface="Arial"/>
              <a:buNone/>
              <a:defRPr b="0" i="0" sz="10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9" name="Shape 79"/>
        <p:cNvGrpSpPr/>
        <p:nvPr/>
      </p:nvGrpSpPr>
      <p:grpSpPr>
        <a:xfrm>
          <a:off x="0" y="0"/>
          <a:ext cx="0" cy="0"/>
          <a:chOff x="0" y="0"/>
          <a:chExt cx="0" cy="0"/>
        </a:xfrm>
      </p:grpSpPr>
      <p:pic>
        <p:nvPicPr>
          <p:cNvPr descr="sig-rgb-vert-usa-dark" id="80" name="Google Shape;80;p10"/>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pic>
        <p:nvPicPr>
          <p:cNvPr descr="sig-rgb-vert-usa-dark" id="81" name="Google Shape;81;p10"/>
          <p:cNvPicPr preferRelativeResize="0"/>
          <p:nvPr/>
        </p:nvPicPr>
        <p:blipFill rotWithShape="1">
          <a:blip r:embed="rId3">
            <a:alphaModFix/>
          </a:blip>
          <a:srcRect b="0" l="0" r="0" t="0"/>
          <a:stretch/>
        </p:blipFill>
        <p:spPr>
          <a:xfrm>
            <a:off x="3962400" y="533400"/>
            <a:ext cx="1168400" cy="1219200"/>
          </a:xfrm>
          <a:prstGeom prst="rect">
            <a:avLst/>
          </a:prstGeom>
          <a:noFill/>
          <a:ln>
            <a:noFill/>
          </a:ln>
        </p:spPr>
      </p:pic>
      <p:sp>
        <p:nvSpPr>
          <p:cNvPr id="82" name="Google Shape;82;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83" name="Google Shape;83;p1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4" name="Google Shape;84;p10"/>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5" name="Google Shape;85;p1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1" name="Shape 91"/>
        <p:cNvGrpSpPr/>
        <p:nvPr/>
      </p:nvGrpSpPr>
      <p:grpSpPr>
        <a:xfrm>
          <a:off x="0" y="0"/>
          <a:ext cx="0" cy="0"/>
          <a:chOff x="0" y="0"/>
          <a:chExt cx="0" cy="0"/>
        </a:xfrm>
      </p:grpSpPr>
      <p:pic>
        <p:nvPicPr>
          <p:cNvPr descr="sig-rgb-vert-usa-dark" id="92" name="Google Shape;92;p12"/>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
        <p:nvSpPr>
          <p:cNvPr id="93" name="Google Shape;93;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94" name="Google Shape;94;p1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95" name="Google Shape;95;p12"/>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Google Shape;96;p1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2" name="Shape 102"/>
        <p:cNvGrpSpPr/>
        <p:nvPr/>
      </p:nvGrpSpPr>
      <p:grpSpPr>
        <a:xfrm>
          <a:off x="0" y="0"/>
          <a:ext cx="0" cy="0"/>
          <a:chOff x="0" y="0"/>
          <a:chExt cx="0" cy="0"/>
        </a:xfrm>
      </p:grpSpPr>
      <p:pic>
        <p:nvPicPr>
          <p:cNvPr descr="sig-rgb-vert-usa-dark" id="103" name="Google Shape;103;p14"/>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
        <p:nvSpPr>
          <p:cNvPr id="104" name="Google Shape;104;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105" name="Google Shape;105;p1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06" name="Google Shape;106;p14"/>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7" name="Google Shape;107;p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8" name="Google Shape;108;p1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16" name="Shape 116"/>
        <p:cNvGrpSpPr/>
        <p:nvPr/>
      </p:nvGrpSpPr>
      <p:grpSpPr>
        <a:xfrm>
          <a:off x="0" y="0"/>
          <a:ext cx="0" cy="0"/>
          <a:chOff x="0" y="0"/>
          <a:chExt cx="0" cy="0"/>
        </a:xfrm>
      </p:grpSpPr>
      <p:pic>
        <p:nvPicPr>
          <p:cNvPr descr="sig-rgb-vert-usa-dark" id="117" name="Google Shape;117;p16"/>
          <p:cNvPicPr preferRelativeResize="0"/>
          <p:nvPr/>
        </p:nvPicPr>
        <p:blipFill rotWithShape="1">
          <a:blip r:embed="rId2">
            <a:alphaModFix/>
          </a:blip>
          <a:srcRect b="0" l="0" r="0" t="0"/>
          <a:stretch/>
        </p:blipFill>
        <p:spPr>
          <a:xfrm>
            <a:off x="495300" y="5791200"/>
            <a:ext cx="876300" cy="914400"/>
          </a:xfrm>
          <a:prstGeom prst="rect">
            <a:avLst/>
          </a:prstGeom>
          <a:noFill/>
          <a:ln>
            <a:noFill/>
          </a:ln>
        </p:spPr>
      </p:pic>
      <p:sp>
        <p:nvSpPr>
          <p:cNvPr id="118" name="Google Shape;118;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1"/>
                </a:solidFill>
                <a:latin typeface="Arial"/>
                <a:ea typeface="Arial"/>
                <a:cs typeface="Arial"/>
                <a:sym typeface="Arial"/>
              </a:defRPr>
            </a:lvl9pPr>
          </a:lstStyle>
          <a:p/>
        </p:txBody>
      </p:sp>
      <p:sp>
        <p:nvSpPr>
          <p:cNvPr id="119" name="Google Shape;119;p16"/>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0" name="Google Shape;120;p16"/>
          <p:cNvSpPr txBox="1"/>
          <p:nvPr>
            <p:ph idx="10" type="dt"/>
          </p:nvPr>
        </p:nvSpPr>
        <p:spPr>
          <a:xfrm>
            <a:off x="6553200" y="6248400"/>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1" name="Google Shape;121;p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2" name="Google Shape;122;p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800"/>
              <a:buFont typeface="Arial"/>
              <a:buNone/>
              <a:defRPr b="0" i="0" sz="18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8"/>
          <p:cNvSpPr txBox="1"/>
          <p:nvPr>
            <p:ph idx="1" type="subTitle"/>
          </p:nvPr>
        </p:nvSpPr>
        <p:spPr>
          <a:xfrm>
            <a:off x="685800" y="3124200"/>
            <a:ext cx="7772400" cy="1687512"/>
          </a:xfrm>
          <a:prstGeom prst="rect">
            <a:avLst/>
          </a:prstGeom>
          <a:noFill/>
          <a:ln>
            <a:noFill/>
          </a:ln>
        </p:spPr>
        <p:txBody>
          <a:bodyPr anchorCtr="0" anchor="t" bIns="45700" lIns="45700" spcFirstLastPara="1" rIns="45700" wrap="square" tIns="45700">
            <a:noAutofit/>
          </a:bodyPr>
          <a:lstStyle/>
          <a:p>
            <a:pPr indent="0" lvl="0" marL="0" rtl="0" algn="r">
              <a:lnSpc>
                <a:spcPct val="80000"/>
              </a:lnSpc>
              <a:spcBef>
                <a:spcPts val="0"/>
              </a:spcBef>
              <a:spcAft>
                <a:spcPts val="0"/>
              </a:spcAft>
              <a:buSzPts val="748"/>
              <a:buNone/>
            </a:pPr>
            <a:r>
              <a:t/>
            </a:r>
            <a:endParaRPr b="0" i="0" sz="1100" u="none">
              <a:solidFill>
                <a:schemeClr val="dk2"/>
              </a:solidFill>
              <a:latin typeface="Lucida Sans"/>
              <a:ea typeface="Lucida Sans"/>
              <a:cs typeface="Lucida Sans"/>
              <a:sym typeface="Lucida Sans"/>
            </a:endParaRPr>
          </a:p>
          <a:p>
            <a:pPr indent="0" lvl="0" marL="0" rtl="0" algn="ctr">
              <a:lnSpc>
                <a:spcPct val="80000"/>
              </a:lnSpc>
              <a:spcBef>
                <a:spcPts val="400"/>
              </a:spcBef>
              <a:spcAft>
                <a:spcPts val="0"/>
              </a:spcAft>
              <a:buSzPts val="748"/>
              <a:buNone/>
            </a:pPr>
            <a:r>
              <a:t/>
            </a:r>
            <a:endParaRPr b="1" i="0" sz="1100" u="none">
              <a:solidFill>
                <a:schemeClr val="dk2"/>
              </a:solidFill>
              <a:latin typeface="Lucida Sans"/>
              <a:ea typeface="Lucida Sans"/>
              <a:cs typeface="Lucida Sans"/>
              <a:sym typeface="Lucida Sans"/>
            </a:endParaRPr>
          </a:p>
          <a:p>
            <a:pPr indent="0" lvl="0" marL="0" rtl="0" algn="ctr">
              <a:lnSpc>
                <a:spcPct val="80000"/>
              </a:lnSpc>
              <a:spcBef>
                <a:spcPts val="400"/>
              </a:spcBef>
              <a:spcAft>
                <a:spcPts val="0"/>
              </a:spcAft>
              <a:buSzPts val="748"/>
              <a:buNone/>
            </a:pPr>
            <a:r>
              <a:t/>
            </a:r>
            <a:endParaRPr b="1" i="0" sz="1100" u="none">
              <a:solidFill>
                <a:schemeClr val="dk2"/>
              </a:solidFill>
              <a:latin typeface="Lucida Sans"/>
              <a:ea typeface="Lucida Sans"/>
              <a:cs typeface="Lucida Sans"/>
              <a:sym typeface="Lucida Sans"/>
            </a:endParaRPr>
          </a:p>
          <a:p>
            <a:pPr indent="0" lvl="0" marL="0" rtl="0" algn="ctr">
              <a:lnSpc>
                <a:spcPct val="80000"/>
              </a:lnSpc>
              <a:spcBef>
                <a:spcPts val="400"/>
              </a:spcBef>
              <a:spcAft>
                <a:spcPts val="0"/>
              </a:spcAft>
              <a:buSzPts val="1360"/>
              <a:buNone/>
            </a:pPr>
            <a:r>
              <a:rPr b="1" i="0" lang="en-US" sz="2000" u="none">
                <a:solidFill>
                  <a:schemeClr val="dk2"/>
                </a:solidFill>
                <a:latin typeface="Bookman Old Style"/>
                <a:ea typeface="Bookman Old Style"/>
                <a:cs typeface="Bookman Old Style"/>
                <a:sym typeface="Bookman Old Style"/>
              </a:rPr>
              <a:t>INITIAL CONSULTATIONS</a:t>
            </a:r>
            <a:endParaRPr b="1" i="0" sz="2000" u="none">
              <a:solidFill>
                <a:schemeClr val="dk2"/>
              </a:solidFill>
              <a:latin typeface="Bookman Old Style"/>
              <a:ea typeface="Bookman Old Style"/>
              <a:cs typeface="Bookman Old Style"/>
              <a:sym typeface="Bookman Old Style"/>
            </a:endParaRPr>
          </a:p>
          <a:p>
            <a:pPr indent="0" lvl="0" marL="0" rtl="0" algn="ctr">
              <a:lnSpc>
                <a:spcPct val="80000"/>
              </a:lnSpc>
              <a:spcBef>
                <a:spcPts val="400"/>
              </a:spcBef>
              <a:spcAft>
                <a:spcPts val="0"/>
              </a:spcAft>
              <a:buSzPts val="1360"/>
              <a:buNone/>
            </a:pPr>
            <a:r>
              <a:rPr b="1" i="0" lang="en-US" sz="2000" u="none">
                <a:solidFill>
                  <a:schemeClr val="dk2"/>
                </a:solidFill>
                <a:latin typeface="Bookman Old Style"/>
                <a:ea typeface="Bookman Old Style"/>
                <a:cs typeface="Bookman Old Style"/>
                <a:sym typeface="Bookman Old Style"/>
              </a:rPr>
              <a:t>ON THE CONSTRAINT ANALYSIS DRAFT REPORT </a:t>
            </a:r>
            <a:endParaRPr/>
          </a:p>
          <a:p>
            <a:pPr indent="0" lvl="0" marL="0" rtl="0" algn="ctr">
              <a:lnSpc>
                <a:spcPct val="80000"/>
              </a:lnSpc>
              <a:spcBef>
                <a:spcPts val="400"/>
              </a:spcBef>
              <a:spcAft>
                <a:spcPts val="0"/>
              </a:spcAft>
              <a:buSzPts val="1360"/>
              <a:buNone/>
            </a:pPr>
            <a:r>
              <a:rPr b="1" i="0" lang="en-US" sz="2000" u="none">
                <a:solidFill>
                  <a:schemeClr val="dk2"/>
                </a:solidFill>
                <a:latin typeface="Bookman Old Style"/>
                <a:ea typeface="Bookman Old Style"/>
                <a:cs typeface="Bookman Old Style"/>
                <a:sym typeface="Bookman Old Style"/>
              </a:rPr>
              <a:t>JULY 2013</a:t>
            </a:r>
            <a:endParaRPr/>
          </a:p>
        </p:txBody>
      </p:sp>
      <p:pic>
        <p:nvPicPr>
          <p:cNvPr descr="E:\MCC\mccu_logo.jpg" id="357" name="Google Shape;357;p48"/>
          <p:cNvPicPr preferRelativeResize="0"/>
          <p:nvPr/>
        </p:nvPicPr>
        <p:blipFill rotWithShape="1">
          <a:blip r:embed="rId3">
            <a:alphaModFix/>
          </a:blip>
          <a:srcRect b="0" l="0" r="0" t="0"/>
          <a:stretch/>
        </p:blipFill>
        <p:spPr>
          <a:xfrm>
            <a:off x="2895600" y="0"/>
            <a:ext cx="3429000" cy="2971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Arial"/>
              <a:buChar char="•"/>
            </a:pPr>
            <a:r>
              <a:rPr b="0" i="0" lang="en-US" sz="2700" u="none" cap="none" strike="noStrike">
                <a:solidFill>
                  <a:schemeClr val="dk1"/>
                </a:solidFill>
                <a:latin typeface="Lucida Sans"/>
                <a:ea typeface="Lucida Sans"/>
                <a:cs typeface="Lucida Sans"/>
                <a:sym typeface="Lucida Sans"/>
              </a:rPr>
              <a:t>Identifies and develops opportunities to promote private sector investment in or around potential compact investments</a:t>
            </a:r>
            <a:endParaRPr/>
          </a:p>
          <a:p>
            <a:pPr indent="-255587" lvl="0" marL="365125" marR="0" rtl="0" algn="l">
              <a:lnSpc>
                <a:spcPct val="100000"/>
              </a:lnSpc>
              <a:spcBef>
                <a:spcPts val="400"/>
              </a:spcBef>
              <a:spcAft>
                <a:spcPts val="0"/>
              </a:spcAft>
              <a:buClr>
                <a:schemeClr val="accent1"/>
              </a:buClr>
              <a:buSzPts val="1836"/>
              <a:buFont typeface="Arial"/>
              <a:buChar char="•"/>
            </a:pPr>
            <a:r>
              <a:rPr b="0" i="0" lang="en-US" sz="2700" u="sng" cap="none" strike="noStrike">
                <a:solidFill>
                  <a:schemeClr val="dk1"/>
                </a:solidFill>
                <a:latin typeface="Lucida Sans"/>
                <a:ea typeface="Lucida Sans"/>
                <a:cs typeface="Lucida Sans"/>
                <a:sym typeface="Lucida Sans"/>
              </a:rPr>
              <a:t>Goal</a:t>
            </a:r>
            <a:r>
              <a:rPr b="0" i="0" lang="en-US" sz="2700" u="none" cap="none" strike="noStrike">
                <a:solidFill>
                  <a:schemeClr val="dk1"/>
                </a:solidFill>
                <a:latin typeface="Lucida Sans"/>
                <a:ea typeface="Lucida Sans"/>
                <a:cs typeface="Lucida Sans"/>
                <a:sym typeface="Lucida Sans"/>
              </a:rPr>
              <a:t>: To enhance economic impact and sustainability of compact projects through private sector investment; i.e. what happens after a constraint is removed</a:t>
            </a:r>
            <a:endParaRPr/>
          </a:p>
        </p:txBody>
      </p:sp>
      <p:sp>
        <p:nvSpPr>
          <p:cNvPr id="421" name="Google Shape;421;p57"/>
          <p:cNvSpPr txBox="1"/>
          <p:nvPr>
            <p:ph idx="4294967295" type="title"/>
          </p:nvPr>
        </p:nvSpPr>
        <p:spPr>
          <a:xfrm>
            <a:off x="228600" y="274638"/>
            <a:ext cx="8610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sng" cap="none" strike="noStrike">
                <a:solidFill>
                  <a:schemeClr val="dk2"/>
                </a:solidFill>
                <a:latin typeface="Lucida Sans"/>
                <a:ea typeface="Lucida Sans"/>
                <a:cs typeface="Lucida Sans"/>
                <a:sym typeface="Lucida Sans"/>
              </a:rPr>
              <a:t>Investment Opportunity Analysis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8"/>
          <p:cNvSpPr txBox="1"/>
          <p:nvPr>
            <p:ph idx="1" type="body"/>
          </p:nvPr>
        </p:nvSpPr>
        <p:spPr>
          <a:xfrm>
            <a:off x="457200" y="1143000"/>
            <a:ext cx="8229600" cy="4864100"/>
          </a:xfrm>
          <a:prstGeom prst="rect">
            <a:avLst/>
          </a:prstGeom>
          <a:noFill/>
          <a:ln>
            <a:noFill/>
          </a:ln>
        </p:spPr>
        <p:txBody>
          <a:bodyPr anchorCtr="0" anchor="t" bIns="45700" lIns="91425" spcFirstLastPara="1" rIns="91425" wrap="square" tIns="45700">
            <a:noAutofit/>
          </a:bodyPr>
          <a:lstStyle/>
          <a:p>
            <a:pPr indent="-255586" lvl="0" marL="365125" marR="0" rtl="0" algn="l">
              <a:lnSpc>
                <a:spcPct val="100000"/>
              </a:lnSpc>
              <a:spcBef>
                <a:spcPts val="0"/>
              </a:spcBef>
              <a:spcAft>
                <a:spcPts val="0"/>
              </a:spcAft>
              <a:buClr>
                <a:schemeClr val="accent1"/>
              </a:buClr>
              <a:buSzPts val="1564"/>
              <a:buFont typeface="Noto Sans Symbols"/>
              <a:buChar char="🞂"/>
            </a:pPr>
            <a:r>
              <a:rPr b="0" i="0" lang="en-US" sz="2300" u="none" cap="none" strike="noStrike">
                <a:solidFill>
                  <a:schemeClr val="dk1"/>
                </a:solidFill>
                <a:latin typeface="Lucida Sans"/>
                <a:ea typeface="Lucida Sans"/>
                <a:cs typeface="Lucida Sans"/>
                <a:sym typeface="Lucida Sans"/>
              </a:rPr>
              <a:t>5 stages in the Compact Development Process</a:t>
            </a:r>
            <a:endParaRPr/>
          </a:p>
          <a:p>
            <a:pPr indent="-255586" lvl="0" marL="365125" marR="0" rtl="0" algn="l">
              <a:lnSpc>
                <a:spcPct val="100000"/>
              </a:lnSpc>
              <a:spcBef>
                <a:spcPts val="400"/>
              </a:spcBef>
              <a:spcAft>
                <a:spcPts val="0"/>
              </a:spcAft>
              <a:buClr>
                <a:schemeClr val="accent1"/>
              </a:buClr>
              <a:buSzPts val="1564"/>
              <a:buFont typeface="Lucida Sans"/>
              <a:buAutoNum type="arabicPeriod"/>
            </a:pPr>
            <a:r>
              <a:rPr b="0" i="0" lang="en-US" sz="2300" u="none" cap="none" strike="noStrike">
                <a:solidFill>
                  <a:schemeClr val="dk1"/>
                </a:solidFill>
                <a:latin typeface="Lucida Sans"/>
                <a:ea typeface="Lucida Sans"/>
                <a:cs typeface="Lucida Sans"/>
                <a:sym typeface="Lucida Sans"/>
              </a:rPr>
              <a:t>Analysis – Conducts CA to economic growth, opportunities for private investment, and social and gender analysis to poverty reduction</a:t>
            </a:r>
            <a:endParaRPr/>
          </a:p>
          <a:p>
            <a:pPr indent="-255586" lvl="0" marL="365125" marR="0" rtl="0" algn="l">
              <a:lnSpc>
                <a:spcPct val="100000"/>
              </a:lnSpc>
              <a:spcBef>
                <a:spcPts val="400"/>
              </a:spcBef>
              <a:spcAft>
                <a:spcPts val="0"/>
              </a:spcAft>
              <a:buClr>
                <a:schemeClr val="accent1"/>
              </a:buClr>
              <a:buSzPts val="1564"/>
              <a:buFont typeface="Lucida Sans"/>
              <a:buAutoNum type="arabicPeriod"/>
            </a:pPr>
            <a:r>
              <a:rPr b="0" i="0" lang="en-US" sz="2300" u="none" cap="none" strike="noStrike">
                <a:solidFill>
                  <a:schemeClr val="dk1"/>
                </a:solidFill>
                <a:latin typeface="Lucida Sans"/>
                <a:ea typeface="Lucida Sans"/>
                <a:cs typeface="Lucida Sans"/>
                <a:sym typeface="Lucida Sans"/>
              </a:rPr>
              <a:t>Project Definition – Develops project proposals around the binding constraints</a:t>
            </a:r>
            <a:endParaRPr/>
          </a:p>
          <a:p>
            <a:pPr indent="-255586" lvl="0" marL="365125" marR="0" rtl="0" algn="l">
              <a:lnSpc>
                <a:spcPct val="100000"/>
              </a:lnSpc>
              <a:spcBef>
                <a:spcPts val="400"/>
              </a:spcBef>
              <a:spcAft>
                <a:spcPts val="0"/>
              </a:spcAft>
              <a:buClr>
                <a:schemeClr val="accent1"/>
              </a:buClr>
              <a:buSzPts val="1564"/>
              <a:buFont typeface="Lucida Sans"/>
              <a:buAutoNum type="arabicPeriod"/>
            </a:pPr>
            <a:r>
              <a:rPr b="0" i="0" lang="en-US" sz="2300" u="none" cap="none" strike="noStrike">
                <a:solidFill>
                  <a:schemeClr val="dk1"/>
                </a:solidFill>
                <a:latin typeface="Lucida Sans"/>
                <a:ea typeface="Lucida Sans"/>
                <a:cs typeface="Lucida Sans"/>
                <a:sym typeface="Lucida Sans"/>
              </a:rPr>
              <a:t>Project Definition &amp; Appraisal – Prepares detailed project proposals</a:t>
            </a:r>
            <a:endParaRPr/>
          </a:p>
          <a:p>
            <a:pPr indent="-255586" lvl="0" marL="365125" marR="0" rtl="0" algn="l">
              <a:lnSpc>
                <a:spcPct val="100000"/>
              </a:lnSpc>
              <a:spcBef>
                <a:spcPts val="400"/>
              </a:spcBef>
              <a:spcAft>
                <a:spcPts val="0"/>
              </a:spcAft>
              <a:buClr>
                <a:schemeClr val="accent1"/>
              </a:buClr>
              <a:buSzPts val="1564"/>
              <a:buFont typeface="Lucida Sans"/>
              <a:buAutoNum type="arabicPeriod"/>
            </a:pPr>
            <a:r>
              <a:rPr b="0" i="0" lang="en-US" sz="2300" u="none" cap="none" strike="noStrike">
                <a:solidFill>
                  <a:schemeClr val="dk1"/>
                </a:solidFill>
                <a:latin typeface="Lucida Sans"/>
                <a:ea typeface="Lucida Sans"/>
                <a:cs typeface="Lucida Sans"/>
                <a:sym typeface="Lucida Sans"/>
              </a:rPr>
              <a:t>Compact Negotiation &amp; Signing</a:t>
            </a:r>
            <a:endParaRPr/>
          </a:p>
          <a:p>
            <a:pPr indent="-255586" lvl="0" marL="365125" marR="0" rtl="0" algn="l">
              <a:lnSpc>
                <a:spcPct val="100000"/>
              </a:lnSpc>
              <a:spcBef>
                <a:spcPts val="400"/>
              </a:spcBef>
              <a:spcAft>
                <a:spcPts val="0"/>
              </a:spcAft>
              <a:buClr>
                <a:schemeClr val="accent1"/>
              </a:buClr>
              <a:buSzPts val="1564"/>
              <a:buFont typeface="Lucida Sans"/>
              <a:buAutoNum type="arabicPeriod"/>
            </a:pPr>
            <a:r>
              <a:rPr b="0" i="0" lang="en-US" sz="2300" u="none" cap="none" strike="noStrike">
                <a:solidFill>
                  <a:schemeClr val="dk1"/>
                </a:solidFill>
                <a:latin typeface="Lucida Sans"/>
                <a:ea typeface="Lucida Sans"/>
                <a:cs typeface="Lucida Sans"/>
                <a:sym typeface="Lucida Sans"/>
              </a:rPr>
              <a:t>Preparation for Entry into Force – </a:t>
            </a:r>
            <a:r>
              <a:rPr b="0" i="0" lang="en-US" sz="2500" u="none" cap="none" strike="noStrike">
                <a:solidFill>
                  <a:schemeClr val="dk1"/>
                </a:solidFill>
                <a:latin typeface="Lucida Sans"/>
                <a:ea typeface="Lucida Sans"/>
                <a:cs typeface="Lucida Sans"/>
                <a:sym typeface="Lucida Sans"/>
              </a:rPr>
              <a:t>Establishes the Millennium Challenge Account entity that implements the projects </a:t>
            </a:r>
            <a:endParaRPr/>
          </a:p>
        </p:txBody>
      </p:sp>
      <p:sp>
        <p:nvSpPr>
          <p:cNvPr id="427" name="Google Shape;427;p58"/>
          <p:cNvSpPr txBox="1"/>
          <p:nvPr>
            <p:ph idx="4294967295" type="title"/>
          </p:nvPr>
        </p:nvSpPr>
        <p:spPr>
          <a:xfrm>
            <a:off x="457200" y="152400"/>
            <a:ext cx="8229600" cy="99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90"/>
              <a:buFont typeface="Lucida Sans"/>
              <a:buNone/>
            </a:pPr>
            <a:r>
              <a:rPr b="1" i="0" lang="en-US" sz="3690" u="sng" cap="none" strike="noStrike">
                <a:solidFill>
                  <a:schemeClr val="dk2"/>
                </a:solidFill>
                <a:latin typeface="Lucida Sans"/>
                <a:ea typeface="Lucida Sans"/>
                <a:cs typeface="Lucida Sans"/>
                <a:sym typeface="Lucida Sans"/>
              </a:rPr>
              <a:t>Stages of the Compact Development Process</a:t>
            </a:r>
            <a:endParaRPr b="1" i="0" sz="3690" u="sng" cap="none" strike="noStrike">
              <a:solidFill>
                <a:schemeClr val="dk2"/>
              </a:solidFill>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9"/>
          <p:cNvSpPr txBox="1"/>
          <p:nvPr>
            <p:ph idx="1" type="body"/>
          </p:nvPr>
        </p:nvSpPr>
        <p:spPr>
          <a:xfrm>
            <a:off x="457200" y="990600"/>
            <a:ext cx="8229600" cy="5715000"/>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700"/>
              <a:buFont typeface="Noto Sans Symbols"/>
              <a:buChar char="🞂"/>
            </a:pPr>
            <a:r>
              <a:rPr b="0" i="0" lang="en-US" sz="2500" u="none" cap="none" strike="noStrike">
                <a:solidFill>
                  <a:schemeClr val="dk1"/>
                </a:solidFill>
                <a:latin typeface="Lucida Sans"/>
                <a:ea typeface="Lucida Sans"/>
                <a:cs typeface="Lucida Sans"/>
                <a:sym typeface="Lucida Sans"/>
              </a:rPr>
              <a:t>The CA is based on the HRV methodology developed by Harvard and World Bank Economists</a:t>
            </a:r>
            <a:endParaRPr/>
          </a:p>
          <a:p>
            <a:pPr indent="-255587" lvl="0" marL="365125" marR="0" rtl="0" algn="just">
              <a:lnSpc>
                <a:spcPct val="100000"/>
              </a:lnSpc>
              <a:spcBef>
                <a:spcPts val="400"/>
              </a:spcBef>
              <a:spcAft>
                <a:spcPts val="0"/>
              </a:spcAft>
              <a:buClr>
                <a:schemeClr val="accent1"/>
              </a:buClr>
              <a:buSzPts val="1700"/>
              <a:buFont typeface="Noto Sans Symbols"/>
              <a:buChar char="🞂"/>
            </a:pPr>
            <a:r>
              <a:rPr b="0" i="0" lang="en-US" sz="2500" u="none" cap="none" strike="noStrike">
                <a:solidFill>
                  <a:schemeClr val="dk1"/>
                </a:solidFill>
                <a:latin typeface="Lucida Sans"/>
                <a:ea typeface="Lucida Sans"/>
                <a:cs typeface="Lucida Sans"/>
                <a:sym typeface="Lucida Sans"/>
              </a:rPr>
              <a:t>The CA looked at what constraints Private Investment and Entrepreneurship in Sierra Leone –Cost of Finance and/or Returns to Economic Activity</a:t>
            </a:r>
            <a:endParaRPr/>
          </a:p>
          <a:p>
            <a:pPr indent="-255587" lvl="0" marL="365125" marR="0" rtl="0" algn="just">
              <a:lnSpc>
                <a:spcPct val="100000"/>
              </a:lnSpc>
              <a:spcBef>
                <a:spcPts val="400"/>
              </a:spcBef>
              <a:spcAft>
                <a:spcPts val="0"/>
              </a:spcAft>
              <a:buClr>
                <a:schemeClr val="accent1"/>
              </a:buClr>
              <a:buSzPts val="1700"/>
              <a:buFont typeface="Noto Sans Symbols"/>
              <a:buChar char="🞂"/>
            </a:pPr>
            <a:r>
              <a:rPr b="0" i="0" lang="en-US" sz="2500" u="none" cap="none" strike="noStrike">
                <a:solidFill>
                  <a:schemeClr val="dk1"/>
                </a:solidFill>
                <a:latin typeface="Lucida Sans"/>
                <a:ea typeface="Lucida Sans"/>
                <a:cs typeface="Lucida Sans"/>
                <a:sym typeface="Lucida Sans"/>
              </a:rPr>
              <a:t>COST OF FINANCE</a:t>
            </a:r>
            <a:endParaRPr/>
          </a:p>
          <a:p>
            <a:pPr indent="-255587" lvl="0" marL="365125" marR="0" rtl="0" algn="just">
              <a:lnSpc>
                <a:spcPct val="100000"/>
              </a:lnSpc>
              <a:spcBef>
                <a:spcPts val="400"/>
              </a:spcBef>
              <a:spcAft>
                <a:spcPts val="0"/>
              </a:spcAft>
              <a:buClr>
                <a:schemeClr val="accent1"/>
              </a:buClr>
              <a:buSzPts val="1700"/>
              <a:buFont typeface="Lucida Sans"/>
              <a:buAutoNum type="arabicPeriod"/>
            </a:pPr>
            <a:r>
              <a:rPr b="0" i="0" lang="en-US" sz="2500" u="none" cap="none" strike="noStrike">
                <a:solidFill>
                  <a:schemeClr val="dk1"/>
                </a:solidFill>
                <a:latin typeface="Lucida Sans"/>
                <a:ea typeface="Lucida Sans"/>
                <a:cs typeface="Lucida Sans"/>
                <a:sym typeface="Lucida Sans"/>
              </a:rPr>
              <a:t>International Finance</a:t>
            </a:r>
            <a:endParaRPr/>
          </a:p>
          <a:p>
            <a:pPr indent="-255587" lvl="0" marL="365125" marR="0" rtl="0" algn="just">
              <a:lnSpc>
                <a:spcPct val="100000"/>
              </a:lnSpc>
              <a:spcBef>
                <a:spcPts val="400"/>
              </a:spcBef>
              <a:spcAft>
                <a:spcPts val="0"/>
              </a:spcAft>
              <a:buClr>
                <a:schemeClr val="accent1"/>
              </a:buClr>
              <a:buSzPts val="1700"/>
              <a:buFont typeface="Lucida Sans"/>
              <a:buAutoNum type="arabicPeriod"/>
            </a:pPr>
            <a:r>
              <a:rPr b="0" i="0" lang="en-US" sz="2500" u="none" cap="none" strike="noStrike">
                <a:solidFill>
                  <a:schemeClr val="dk1"/>
                </a:solidFill>
                <a:latin typeface="Lucida Sans"/>
                <a:ea typeface="Lucida Sans"/>
                <a:cs typeface="Lucida Sans"/>
                <a:sym typeface="Lucida Sans"/>
              </a:rPr>
              <a:t>Domestic Finance</a:t>
            </a:r>
            <a:endParaRPr/>
          </a:p>
          <a:p>
            <a:pPr indent="-255587" lvl="0" marL="365125" marR="0" rtl="0" algn="just">
              <a:lnSpc>
                <a:spcPct val="100000"/>
              </a:lnSpc>
              <a:spcBef>
                <a:spcPts val="400"/>
              </a:spcBef>
              <a:spcAft>
                <a:spcPts val="0"/>
              </a:spcAft>
              <a:buClr>
                <a:schemeClr val="accent1"/>
              </a:buClr>
              <a:buSzPts val="1700"/>
              <a:buFont typeface="Noto Sans Symbols"/>
              <a:buChar char="🞂"/>
            </a:pPr>
            <a:r>
              <a:rPr b="0" i="0" lang="en-US" sz="2500" u="none" cap="none" strike="noStrike">
                <a:solidFill>
                  <a:schemeClr val="dk1"/>
                </a:solidFill>
                <a:latin typeface="Lucida Sans"/>
                <a:ea typeface="Lucida Sans"/>
                <a:cs typeface="Lucida Sans"/>
                <a:sym typeface="Lucida Sans"/>
              </a:rPr>
              <a:t>RETURNS TO ECONOMIC ACTIVITY</a:t>
            </a:r>
            <a:endParaRPr/>
          </a:p>
          <a:p>
            <a:pPr indent="-255587" lvl="0" marL="365125" marR="0" rtl="0" algn="just">
              <a:lnSpc>
                <a:spcPct val="100000"/>
              </a:lnSpc>
              <a:spcBef>
                <a:spcPts val="400"/>
              </a:spcBef>
              <a:spcAft>
                <a:spcPts val="0"/>
              </a:spcAft>
              <a:buClr>
                <a:schemeClr val="accent1"/>
              </a:buClr>
              <a:buSzPts val="1700"/>
              <a:buFont typeface="Lucida Sans"/>
              <a:buAutoNum type="arabicPeriod"/>
            </a:pPr>
            <a:r>
              <a:rPr b="0" i="0" lang="en-US" sz="2500" u="none" cap="none" strike="noStrike">
                <a:solidFill>
                  <a:schemeClr val="dk1"/>
                </a:solidFill>
                <a:latin typeface="Lucida Sans"/>
                <a:ea typeface="Lucida Sans"/>
                <a:cs typeface="Lucida Sans"/>
                <a:sym typeface="Lucida Sans"/>
              </a:rPr>
              <a:t>Social Returns</a:t>
            </a:r>
            <a:endParaRPr/>
          </a:p>
          <a:p>
            <a:pPr indent="-255587" lvl="0" marL="365125" marR="0" rtl="0" algn="just">
              <a:lnSpc>
                <a:spcPct val="100000"/>
              </a:lnSpc>
              <a:spcBef>
                <a:spcPts val="400"/>
              </a:spcBef>
              <a:spcAft>
                <a:spcPts val="0"/>
              </a:spcAft>
              <a:buClr>
                <a:schemeClr val="accent1"/>
              </a:buClr>
              <a:buSzPts val="1700"/>
              <a:buFont typeface="Lucida Sans"/>
              <a:buAutoNum type="arabicPeriod"/>
            </a:pPr>
            <a:r>
              <a:rPr b="0" i="0" lang="en-US" sz="2500" u="none" cap="none" strike="noStrike">
                <a:solidFill>
                  <a:schemeClr val="dk1"/>
                </a:solidFill>
                <a:latin typeface="Lucida Sans"/>
                <a:ea typeface="Lucida Sans"/>
                <a:cs typeface="Lucida Sans"/>
                <a:sym typeface="Lucida Sans"/>
              </a:rPr>
              <a:t>Private Appropriability </a:t>
            </a:r>
            <a:endParaRPr/>
          </a:p>
          <a:p>
            <a:pPr indent="-148082" lvl="0" marL="365760" marR="0" rtl="0" algn="l">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p:txBody>
      </p:sp>
      <p:sp>
        <p:nvSpPr>
          <p:cNvPr id="433" name="Google Shape;433;p59"/>
          <p:cNvSpPr txBox="1"/>
          <p:nvPr>
            <p:ph idx="4294967295" type="title"/>
          </p:nvPr>
        </p:nvSpPr>
        <p:spPr>
          <a:xfrm>
            <a:off x="457200" y="274638"/>
            <a:ext cx="8229600" cy="7159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Methodology</a:t>
            </a:r>
            <a:endParaRPr b="1" i="0" sz="369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0"/>
          <p:cNvSpPr txBox="1"/>
          <p:nvPr>
            <p:ph idx="1" type="body"/>
          </p:nvPr>
        </p:nvSpPr>
        <p:spPr>
          <a:xfrm>
            <a:off x="457200" y="1143000"/>
            <a:ext cx="8229600" cy="5486400"/>
          </a:xfrm>
          <a:prstGeom prst="rect">
            <a:avLst/>
          </a:prstGeom>
          <a:noFill/>
          <a:ln>
            <a:noFill/>
          </a:ln>
        </p:spPr>
        <p:txBody>
          <a:bodyPr anchorCtr="0" anchor="t" bIns="45700" lIns="91425" spcFirstLastPara="1" rIns="91425" wrap="square" tIns="45700">
            <a:noAutofit/>
          </a:bodyPr>
          <a:lstStyle/>
          <a:p>
            <a:pPr indent="-514350" lvl="0" marL="622300" marR="0" rtl="0" algn="just">
              <a:lnSpc>
                <a:spcPct val="100000"/>
              </a:lnSpc>
              <a:spcBef>
                <a:spcPts val="0"/>
              </a:spcBef>
              <a:spcAft>
                <a:spcPts val="0"/>
              </a:spcAft>
              <a:buClr>
                <a:schemeClr val="accent1"/>
              </a:buClr>
              <a:buSzPts val="1700"/>
              <a:buFont typeface="Lucida Sans"/>
              <a:buAutoNum type="arabicPeriod"/>
            </a:pPr>
            <a:r>
              <a:rPr b="0" i="0" lang="en-US" sz="2500" u="none">
                <a:solidFill>
                  <a:schemeClr val="dk1"/>
                </a:solidFill>
                <a:latin typeface="Lucida Sans"/>
                <a:ea typeface="Lucida Sans"/>
                <a:cs typeface="Lucida Sans"/>
                <a:sym typeface="Lucida Sans"/>
              </a:rPr>
              <a:t>Social Returns</a:t>
            </a:r>
            <a:endParaRPr/>
          </a:p>
          <a:p>
            <a:pPr indent="-514350" lvl="0" marL="622300" marR="0" rtl="0" algn="just">
              <a:lnSpc>
                <a:spcPct val="100000"/>
              </a:lnSpc>
              <a:spcBef>
                <a:spcPts val="400"/>
              </a:spcBef>
              <a:spcAft>
                <a:spcPts val="0"/>
              </a:spcAft>
              <a:buClr>
                <a:schemeClr val="accent1"/>
              </a:buClr>
              <a:buSzPts val="1700"/>
              <a:buFont typeface="Noto Sans Symbols"/>
              <a:buChar char="🞂"/>
            </a:pPr>
            <a:r>
              <a:rPr b="0" i="0" lang="en-US" sz="2500" u="none">
                <a:solidFill>
                  <a:schemeClr val="dk1"/>
                </a:solidFill>
                <a:latin typeface="Lucida Sans"/>
                <a:ea typeface="Lucida Sans"/>
                <a:cs typeface="Lucida Sans"/>
                <a:sym typeface="Lucida Sans"/>
              </a:rPr>
              <a:t>Natural Capital – Natural Resources</a:t>
            </a:r>
            <a:endParaRPr/>
          </a:p>
          <a:p>
            <a:pPr indent="-514350" lvl="0" marL="622300" marR="0" rtl="0" algn="just">
              <a:lnSpc>
                <a:spcPct val="100000"/>
              </a:lnSpc>
              <a:spcBef>
                <a:spcPts val="400"/>
              </a:spcBef>
              <a:spcAft>
                <a:spcPts val="0"/>
              </a:spcAft>
              <a:buClr>
                <a:schemeClr val="accent1"/>
              </a:buClr>
              <a:buSzPts val="1700"/>
              <a:buFont typeface="Noto Sans Symbols"/>
              <a:buChar char="🞂"/>
            </a:pPr>
            <a:r>
              <a:rPr b="0" i="0" lang="en-US" sz="2500" u="none">
                <a:solidFill>
                  <a:schemeClr val="dk1"/>
                </a:solidFill>
                <a:latin typeface="Lucida Sans"/>
                <a:ea typeface="Lucida Sans"/>
                <a:cs typeface="Lucida Sans"/>
                <a:sym typeface="Lucida Sans"/>
              </a:rPr>
              <a:t>Infrastructure – Power, Water &amp; Sanitation, Roads, ICT</a:t>
            </a:r>
            <a:endParaRPr/>
          </a:p>
          <a:p>
            <a:pPr indent="-514350" lvl="0" marL="622300" marR="0" rtl="0" algn="just">
              <a:lnSpc>
                <a:spcPct val="100000"/>
              </a:lnSpc>
              <a:spcBef>
                <a:spcPts val="400"/>
              </a:spcBef>
              <a:spcAft>
                <a:spcPts val="0"/>
              </a:spcAft>
              <a:buClr>
                <a:schemeClr val="accent1"/>
              </a:buClr>
              <a:buSzPts val="1700"/>
              <a:buFont typeface="Noto Sans Symbols"/>
              <a:buChar char="🞂"/>
            </a:pPr>
            <a:r>
              <a:rPr b="0" i="0" lang="en-US" sz="2500" u="none">
                <a:solidFill>
                  <a:schemeClr val="dk1"/>
                </a:solidFill>
                <a:latin typeface="Lucida Sans"/>
                <a:ea typeface="Lucida Sans"/>
                <a:cs typeface="Lucida Sans"/>
                <a:sym typeface="Lucida Sans"/>
              </a:rPr>
              <a:t>Human Capital Accumulation – Education &amp; Health</a:t>
            </a:r>
            <a:endParaRPr/>
          </a:p>
          <a:p>
            <a:pPr indent="-514350" lvl="0" marL="622300" marR="0" rtl="0" algn="just">
              <a:lnSpc>
                <a:spcPct val="100000"/>
              </a:lnSpc>
              <a:spcBef>
                <a:spcPts val="400"/>
              </a:spcBef>
              <a:spcAft>
                <a:spcPts val="0"/>
              </a:spcAft>
              <a:buClr>
                <a:schemeClr val="accent1"/>
              </a:buClr>
              <a:buSzPts val="1700"/>
              <a:buFont typeface="Noto Sans Symbols"/>
              <a:buAutoNum type="arabicPeriod" startAt="2"/>
            </a:pPr>
            <a:r>
              <a:rPr b="0" i="0" lang="en-US" sz="2500" u="none">
                <a:solidFill>
                  <a:schemeClr val="dk1"/>
                </a:solidFill>
                <a:latin typeface="Lucida Sans"/>
                <a:ea typeface="Lucida Sans"/>
                <a:cs typeface="Lucida Sans"/>
                <a:sym typeface="Lucida Sans"/>
              </a:rPr>
              <a:t>Private Appropriability</a:t>
            </a:r>
            <a:endParaRPr/>
          </a:p>
          <a:p>
            <a:pPr indent="-514350" lvl="0" marL="622300" marR="0" rtl="0" algn="just">
              <a:lnSpc>
                <a:spcPct val="100000"/>
              </a:lnSpc>
              <a:spcBef>
                <a:spcPts val="400"/>
              </a:spcBef>
              <a:spcAft>
                <a:spcPts val="0"/>
              </a:spcAft>
              <a:buClr>
                <a:schemeClr val="accent1"/>
              </a:buClr>
              <a:buSzPts val="1700"/>
              <a:buFont typeface="Noto Sans Symbols"/>
              <a:buChar char="🞂"/>
            </a:pPr>
            <a:r>
              <a:rPr b="0" i="0" lang="en-US" sz="2500" u="none">
                <a:solidFill>
                  <a:schemeClr val="dk1"/>
                </a:solidFill>
                <a:latin typeface="Lucida Sans"/>
                <a:ea typeface="Lucida Sans"/>
                <a:cs typeface="Lucida Sans"/>
                <a:sym typeface="Lucida Sans"/>
              </a:rPr>
              <a:t>Market Failure in Innovation</a:t>
            </a:r>
            <a:endParaRPr/>
          </a:p>
          <a:p>
            <a:pPr indent="-514350" lvl="0" marL="622300" marR="0" rtl="0" algn="just">
              <a:lnSpc>
                <a:spcPct val="100000"/>
              </a:lnSpc>
              <a:spcBef>
                <a:spcPts val="400"/>
              </a:spcBef>
              <a:spcAft>
                <a:spcPts val="0"/>
              </a:spcAft>
              <a:buClr>
                <a:schemeClr val="accent1"/>
              </a:buClr>
              <a:buSzPts val="1700"/>
              <a:buFont typeface="Noto Sans Symbols"/>
              <a:buChar char="🞂"/>
            </a:pPr>
            <a:r>
              <a:rPr b="0" i="0" lang="en-US" sz="2500" u="none">
                <a:solidFill>
                  <a:schemeClr val="dk1"/>
                </a:solidFill>
                <a:latin typeface="Lucida Sans"/>
                <a:ea typeface="Lucida Sans"/>
                <a:cs typeface="Lucida Sans"/>
                <a:sym typeface="Lucida Sans"/>
              </a:rPr>
              <a:t>Micro Risks – Property rights, corruption, taxes, Regulatory quality</a:t>
            </a:r>
            <a:endParaRPr/>
          </a:p>
          <a:p>
            <a:pPr indent="-514350" lvl="0" marL="622300" marR="0" rtl="0" algn="just">
              <a:lnSpc>
                <a:spcPct val="100000"/>
              </a:lnSpc>
              <a:spcBef>
                <a:spcPts val="400"/>
              </a:spcBef>
              <a:spcAft>
                <a:spcPts val="0"/>
              </a:spcAft>
              <a:buClr>
                <a:schemeClr val="accent1"/>
              </a:buClr>
              <a:buSzPts val="1700"/>
              <a:buFont typeface="Noto Sans Symbols"/>
              <a:buChar char="🞂"/>
            </a:pPr>
            <a:r>
              <a:rPr b="0" i="0" lang="en-US" sz="2500" u="none">
                <a:solidFill>
                  <a:schemeClr val="dk1"/>
                </a:solidFill>
                <a:latin typeface="Lucida Sans"/>
                <a:ea typeface="Lucida Sans"/>
                <a:cs typeface="Lucida Sans"/>
                <a:sym typeface="Lucida Sans"/>
              </a:rPr>
              <a:t>Macro Risks – Inflation, fiscal stability, public debt etc. </a:t>
            </a:r>
            <a:endParaRPr/>
          </a:p>
        </p:txBody>
      </p:sp>
      <p:sp>
        <p:nvSpPr>
          <p:cNvPr id="439" name="Google Shape;439;p60"/>
          <p:cNvSpPr txBox="1"/>
          <p:nvPr>
            <p:ph idx="4294967295" type="title"/>
          </p:nvPr>
        </p:nvSpPr>
        <p:spPr>
          <a:xfrm>
            <a:off x="457200" y="274638"/>
            <a:ext cx="8229600" cy="7921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Methodology Cont.</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1"/>
          <p:cNvSpPr txBox="1"/>
          <p:nvPr>
            <p:ph idx="1" type="body"/>
          </p:nvPr>
        </p:nvSpPr>
        <p:spPr>
          <a:xfrm>
            <a:off x="457200" y="990600"/>
            <a:ext cx="8229600" cy="5016500"/>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The CA hinges on four tests, namely;</a:t>
            </a:r>
            <a:endParaRPr/>
          </a:p>
          <a:p>
            <a:pPr indent="-255587" lvl="0" marL="365125"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Lucida Sans"/>
                <a:ea typeface="Lucida Sans"/>
                <a:cs typeface="Lucida Sans"/>
                <a:sym typeface="Lucida Sans"/>
              </a:rPr>
              <a:t>Shadow Price Test</a:t>
            </a:r>
            <a:endParaRPr/>
          </a:p>
          <a:p>
            <a:pPr indent="-255587" lvl="0" marL="365125"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Lucida Sans"/>
                <a:ea typeface="Lucida Sans"/>
                <a:cs typeface="Lucida Sans"/>
                <a:sym typeface="Lucida Sans"/>
              </a:rPr>
              <a:t>Growth Test</a:t>
            </a:r>
            <a:endParaRPr/>
          </a:p>
          <a:p>
            <a:pPr indent="-255587" lvl="0" marL="365125"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Lucida Sans"/>
                <a:ea typeface="Lucida Sans"/>
                <a:cs typeface="Lucida Sans"/>
                <a:sym typeface="Lucida Sans"/>
              </a:rPr>
              <a:t>Circumvention Test</a:t>
            </a:r>
            <a:endParaRPr/>
          </a:p>
          <a:p>
            <a:pPr indent="-255587" lvl="0" marL="365125" marR="0" rtl="0" algn="l">
              <a:lnSpc>
                <a:spcPct val="100000"/>
              </a:lnSpc>
              <a:spcBef>
                <a:spcPts val="400"/>
              </a:spcBef>
              <a:spcAft>
                <a:spcPts val="0"/>
              </a:spcAft>
              <a:buClr>
                <a:schemeClr val="accent1"/>
              </a:buClr>
              <a:buSzPts val="1836"/>
              <a:buFont typeface="Lucida Sans"/>
              <a:buAutoNum type="arabicPeriod"/>
            </a:pPr>
            <a:r>
              <a:rPr b="0" i="0" lang="en-US" sz="2700" u="none">
                <a:solidFill>
                  <a:schemeClr val="dk1"/>
                </a:solidFill>
                <a:latin typeface="Lucida Sans"/>
                <a:ea typeface="Lucida Sans"/>
                <a:cs typeface="Lucida Sans"/>
                <a:sym typeface="Lucida Sans"/>
              </a:rPr>
              <a:t>Non – reliance Test</a:t>
            </a:r>
            <a:endParaRPr/>
          </a:p>
        </p:txBody>
      </p:sp>
      <p:sp>
        <p:nvSpPr>
          <p:cNvPr id="445" name="Google Shape;445;p61"/>
          <p:cNvSpPr txBox="1"/>
          <p:nvPr>
            <p:ph idx="4294967295"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Methodology Cont.</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2"/>
          <p:cNvSpPr txBox="1"/>
          <p:nvPr>
            <p:ph idx="4294967295" type="ctrTitle"/>
          </p:nvPr>
        </p:nvSpPr>
        <p:spPr>
          <a:xfrm>
            <a:off x="685800" y="1752601"/>
            <a:ext cx="7772400" cy="182976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2"/>
              </a:buClr>
              <a:buSzPts val="4320"/>
              <a:buFont typeface="Lucida Sans"/>
              <a:buNone/>
            </a:pPr>
            <a:r>
              <a:rPr b="1" i="0" lang="en-US" sz="4320" u="none" cap="none" strike="noStrike">
                <a:solidFill>
                  <a:schemeClr val="dk2"/>
                </a:solidFill>
                <a:latin typeface="Lucida Sans"/>
                <a:ea typeface="Lucida Sans"/>
                <a:cs typeface="Lucida Sans"/>
                <a:sym typeface="Lucida Sans"/>
              </a:rPr>
              <a:t>Preliminary Findings:</a:t>
            </a:r>
            <a:br>
              <a:rPr b="1" i="0" lang="en-US" sz="4320" u="none" cap="none" strike="noStrike">
                <a:solidFill>
                  <a:schemeClr val="dk2"/>
                </a:solidFill>
                <a:latin typeface="Lucida Sans"/>
                <a:ea typeface="Lucida Sans"/>
                <a:cs typeface="Lucida Sans"/>
                <a:sym typeface="Lucida Sans"/>
              </a:rPr>
            </a:br>
            <a:r>
              <a:rPr b="1" i="1" lang="en-US" sz="4320" u="none" cap="none" strike="noStrike">
                <a:solidFill>
                  <a:schemeClr val="dk2"/>
                </a:solidFill>
                <a:latin typeface="Lucida Sans"/>
                <a:ea typeface="Lucida Sans"/>
                <a:cs typeface="Lucida Sans"/>
                <a:sym typeface="Lucida Sans"/>
              </a:rPr>
              <a:t>Access to Electricity As A Binding Constraint</a:t>
            </a:r>
            <a:endParaRPr b="1" i="1" sz="432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3"/>
          <p:cNvSpPr txBox="1"/>
          <p:nvPr>
            <p:ph idx="1" type="body"/>
          </p:nvPr>
        </p:nvSpPr>
        <p:spPr>
          <a:xfrm>
            <a:off x="457200" y="838200"/>
            <a:ext cx="8229600" cy="5168900"/>
          </a:xfrm>
          <a:prstGeom prst="rect">
            <a:avLst/>
          </a:prstGeom>
          <a:noFill/>
          <a:ln>
            <a:noFill/>
          </a:ln>
        </p:spPr>
        <p:txBody>
          <a:bodyPr anchorCtr="0" anchor="t" bIns="45700" lIns="91425" spcFirstLastPara="1" rIns="91425" wrap="square" tIns="45700">
            <a:noAutofit/>
          </a:bodyPr>
          <a:lstStyle/>
          <a:p>
            <a:pPr indent="-139001" lvl="0" marL="365125" marR="0" rtl="0" algn="l">
              <a:lnSpc>
                <a:spcPct val="90000"/>
              </a:lnSpc>
              <a:spcBef>
                <a:spcPts val="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The estimated cost of these outages to the economy was approximately US$ 17 Million or 0.7 percent of the GDP for 2009.</a:t>
            </a:r>
            <a:endParaRPr/>
          </a:p>
          <a:p>
            <a:pPr indent="-139446" lvl="0" marL="365760" marR="0" rtl="0" algn="l">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p:txBody>
      </p:sp>
      <p:sp>
        <p:nvSpPr>
          <p:cNvPr id="456" name="Google Shape;456;p63"/>
          <p:cNvSpPr txBox="1"/>
          <p:nvPr>
            <p:ph idx="4294967295" type="title"/>
          </p:nvPr>
        </p:nvSpPr>
        <p:spPr>
          <a:xfrm>
            <a:off x="457200" y="274638"/>
            <a:ext cx="7467600" cy="6397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High Power Outages</a:t>
            </a:r>
            <a:endParaRPr b="1" i="0" sz="3690" u="none" cap="none" strike="noStrike">
              <a:solidFill>
                <a:schemeClr val="dk2"/>
              </a:solidFill>
              <a:latin typeface="Lucida Sans"/>
              <a:ea typeface="Lucida Sans"/>
              <a:cs typeface="Lucida Sans"/>
              <a:sym typeface="Lucida Sans"/>
            </a:endParaRPr>
          </a:p>
        </p:txBody>
      </p:sp>
      <p:graphicFrame>
        <p:nvGraphicFramePr>
          <p:cNvPr id="457" name="Google Shape;457;p63"/>
          <p:cNvGraphicFramePr/>
          <p:nvPr/>
        </p:nvGraphicFramePr>
        <p:xfrm>
          <a:off x="762000" y="1066800"/>
          <a:ext cx="3000000" cy="3000000"/>
        </p:xfrm>
        <a:graphic>
          <a:graphicData uri="http://schemas.openxmlformats.org/drawingml/2006/table">
            <a:tbl>
              <a:tblPr>
                <a:noFill/>
                <a:tableStyleId>{451216D3-CCD3-4398-AE88-803EA2A1236D}</a:tableStyleId>
              </a:tblPr>
              <a:tblGrid>
                <a:gridCol w="1828800"/>
                <a:gridCol w="1981200"/>
                <a:gridCol w="1143000"/>
                <a:gridCol w="1143000"/>
                <a:gridCol w="1371600"/>
              </a:tblGrid>
              <a:tr h="962025">
                <a:tc>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Area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Unit of Measurement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Sierra Leone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LICs (Fragile States)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LICs (Non Fragile States)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609600">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Access (National)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 of Population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7.0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15.0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33.0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90525">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Access (Urban)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 of Population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35.0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57.6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86.0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390525">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Access (Rural)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 of Population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3.9</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4.0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4.1</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90525">
                <a:tc>
                  <a:txBody>
                    <a:bodyPr/>
                    <a:lstStyle/>
                    <a:p>
                      <a:pPr indent="0" lvl="0" marL="0" marR="0" rtl="0" algn="l">
                        <a:lnSpc>
                          <a:spcPct val="100000"/>
                        </a:lnSpc>
                        <a:spcBef>
                          <a:spcPts val="0"/>
                        </a:spcBef>
                        <a:spcAft>
                          <a:spcPts val="0"/>
                        </a:spcAft>
                        <a:buClr>
                          <a:srgbClr val="FF0000"/>
                        </a:buClr>
                        <a:buSzPts val="1600"/>
                        <a:buFont typeface="Lucida Sans"/>
                        <a:buNone/>
                      </a:pPr>
                      <a:r>
                        <a:rPr b="1" i="0" lang="en-US" sz="1600" u="none">
                          <a:solidFill>
                            <a:srgbClr val="FF0000"/>
                          </a:solidFill>
                          <a:latin typeface="Lucida Sans"/>
                          <a:ea typeface="Lucida Sans"/>
                          <a:cs typeface="Lucida Sans"/>
                          <a:sym typeface="Lucida Sans"/>
                        </a:rPr>
                        <a:t>Power Outages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l">
                        <a:lnSpc>
                          <a:spcPct val="100000"/>
                        </a:lnSpc>
                        <a:spcBef>
                          <a:spcPts val="0"/>
                        </a:spcBef>
                        <a:spcAft>
                          <a:spcPts val="0"/>
                        </a:spcAft>
                        <a:buClr>
                          <a:srgbClr val="FF0000"/>
                        </a:buClr>
                        <a:buSzPts val="1600"/>
                        <a:buFont typeface="Lucida Sans"/>
                        <a:buNone/>
                      </a:pPr>
                      <a:r>
                        <a:rPr b="1" i="0" lang="en-US" sz="1600" u="none">
                          <a:solidFill>
                            <a:srgbClr val="FF0000"/>
                          </a:solidFill>
                          <a:latin typeface="Lucida Sans"/>
                          <a:ea typeface="Lucida Sans"/>
                          <a:cs typeface="Lucida Sans"/>
                          <a:sym typeface="Lucida Sans"/>
                        </a:rPr>
                        <a:t>No. of Days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FF0000"/>
                        </a:buClr>
                        <a:buSzPts val="1600"/>
                        <a:buFont typeface="Lucida Sans"/>
                        <a:buNone/>
                      </a:pPr>
                      <a:r>
                        <a:rPr b="1" i="0" lang="en-US" sz="1600" u="none">
                          <a:solidFill>
                            <a:srgbClr val="FF0000"/>
                          </a:solidFill>
                          <a:latin typeface="Lucida Sans"/>
                          <a:ea typeface="Lucida Sans"/>
                          <a:cs typeface="Lucida Sans"/>
                          <a:sym typeface="Lucida Sans"/>
                        </a:rPr>
                        <a:t>46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FF0000"/>
                        </a:buClr>
                        <a:buSzPts val="1600"/>
                        <a:buFont typeface="Lucida Sans"/>
                        <a:buNone/>
                      </a:pPr>
                      <a:r>
                        <a:rPr b="1" i="0" lang="en-US" sz="1600" u="none">
                          <a:solidFill>
                            <a:srgbClr val="FF0000"/>
                          </a:solidFill>
                          <a:latin typeface="Lucida Sans"/>
                          <a:ea typeface="Lucida Sans"/>
                          <a:cs typeface="Lucida Sans"/>
                          <a:sym typeface="Lucida Sans"/>
                        </a:rPr>
                        <a:t>11.0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FF0000"/>
                        </a:buClr>
                        <a:buSzPts val="1600"/>
                        <a:buFont typeface="Lucida Sans"/>
                        <a:buNone/>
                      </a:pPr>
                      <a:r>
                        <a:rPr b="1" i="0" lang="en-US" sz="1600" u="none">
                          <a:solidFill>
                            <a:srgbClr val="FF0000"/>
                          </a:solidFill>
                          <a:latin typeface="Lucida Sans"/>
                          <a:ea typeface="Lucida Sans"/>
                          <a:cs typeface="Lucida Sans"/>
                          <a:sym typeface="Lucida Sans"/>
                        </a:rPr>
                        <a:t>10.0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609600">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Generation Capacity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MW per Million People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13.0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46.0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20.0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609600">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Electricity Consumption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l">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KWH per Capita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14.0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165.0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107.0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6" lvl="0" marL="365125" marR="0" rtl="0" algn="l">
              <a:lnSpc>
                <a:spcPct val="80000"/>
              </a:lnSpc>
              <a:spcBef>
                <a:spcPts val="0"/>
              </a:spcBef>
              <a:spcAft>
                <a:spcPts val="0"/>
              </a:spcAft>
              <a:buClr>
                <a:schemeClr val="accent1"/>
              </a:buClr>
              <a:buSzPts val="1564"/>
              <a:buFont typeface="Arial"/>
              <a:buChar char="•"/>
            </a:pPr>
            <a:r>
              <a:rPr b="0" i="0" lang="en-US" sz="2300" u="none">
                <a:solidFill>
                  <a:schemeClr val="dk1"/>
                </a:solidFill>
                <a:latin typeface="Lucida Sans"/>
                <a:ea typeface="Lucida Sans"/>
                <a:cs typeface="Lucida Sans"/>
                <a:sym typeface="Lucida Sans"/>
              </a:rPr>
              <a:t>Has one of the highest power tariffs in the sub – region</a:t>
            </a:r>
            <a:endParaRPr/>
          </a:p>
          <a:p>
            <a:pPr indent="-156273" lvl="0" marL="365125" marR="0" rtl="0" algn="l">
              <a:lnSpc>
                <a:spcPct val="80000"/>
              </a:lnSpc>
              <a:spcBef>
                <a:spcPts val="400"/>
              </a:spcBef>
              <a:spcAft>
                <a:spcPts val="0"/>
              </a:spcAft>
              <a:buClr>
                <a:schemeClr val="accent1"/>
              </a:buClr>
              <a:buSzPts val="1564"/>
              <a:buFont typeface="Arial"/>
              <a:buNone/>
            </a:pPr>
            <a:r>
              <a:t/>
            </a:r>
            <a:endParaRPr b="0" i="0" sz="2300" u="none">
              <a:solidFill>
                <a:schemeClr val="dk1"/>
              </a:solidFill>
              <a:latin typeface="Lucida Sans"/>
              <a:ea typeface="Lucida Sans"/>
              <a:cs typeface="Lucida Sans"/>
              <a:sym typeface="Lucida Sans"/>
            </a:endParaRPr>
          </a:p>
          <a:p>
            <a:pPr indent="-156273" lvl="0" marL="365125" marR="0" rtl="0" algn="l">
              <a:lnSpc>
                <a:spcPct val="80000"/>
              </a:lnSpc>
              <a:spcBef>
                <a:spcPts val="400"/>
              </a:spcBef>
              <a:spcAft>
                <a:spcPts val="0"/>
              </a:spcAft>
              <a:buClr>
                <a:schemeClr val="accent1"/>
              </a:buClr>
              <a:buSzPts val="1564"/>
              <a:buFont typeface="Arial"/>
              <a:buNone/>
            </a:pPr>
            <a:r>
              <a:t/>
            </a:r>
            <a:endParaRPr b="0" i="0" sz="2300" u="none">
              <a:solidFill>
                <a:schemeClr val="dk1"/>
              </a:solidFill>
              <a:latin typeface="Lucida Sans"/>
              <a:ea typeface="Lucida Sans"/>
              <a:cs typeface="Lucida Sans"/>
              <a:sym typeface="Lucida Sans"/>
            </a:endParaRPr>
          </a:p>
          <a:p>
            <a:pPr indent="-156273" lvl="0" marL="365125" marR="0" rtl="0" algn="l">
              <a:lnSpc>
                <a:spcPct val="80000"/>
              </a:lnSpc>
              <a:spcBef>
                <a:spcPts val="400"/>
              </a:spcBef>
              <a:spcAft>
                <a:spcPts val="0"/>
              </a:spcAft>
              <a:buClr>
                <a:schemeClr val="accent1"/>
              </a:buClr>
              <a:buSzPts val="1564"/>
              <a:buFont typeface="Arial"/>
              <a:buNone/>
            </a:pPr>
            <a:r>
              <a:t/>
            </a:r>
            <a:endParaRPr b="0" i="0" sz="2300" u="none">
              <a:solidFill>
                <a:schemeClr val="dk1"/>
              </a:solidFill>
              <a:latin typeface="Lucida Sans"/>
              <a:ea typeface="Lucida Sans"/>
              <a:cs typeface="Lucida Sans"/>
              <a:sym typeface="Lucida Sans"/>
            </a:endParaRPr>
          </a:p>
          <a:p>
            <a:pPr indent="-156273" lvl="0" marL="365125" marR="0" rtl="0" algn="l">
              <a:lnSpc>
                <a:spcPct val="80000"/>
              </a:lnSpc>
              <a:spcBef>
                <a:spcPts val="400"/>
              </a:spcBef>
              <a:spcAft>
                <a:spcPts val="0"/>
              </a:spcAft>
              <a:buClr>
                <a:schemeClr val="accent1"/>
              </a:buClr>
              <a:buSzPts val="1564"/>
              <a:buFont typeface="Arial"/>
              <a:buNone/>
            </a:pPr>
            <a:r>
              <a:t/>
            </a:r>
            <a:endParaRPr b="0" i="0" sz="2300" u="none">
              <a:solidFill>
                <a:schemeClr val="dk1"/>
              </a:solidFill>
              <a:latin typeface="Lucida Sans"/>
              <a:ea typeface="Lucida Sans"/>
              <a:cs typeface="Lucida Sans"/>
              <a:sym typeface="Lucida Sans"/>
            </a:endParaRPr>
          </a:p>
          <a:p>
            <a:pPr indent="-156273" lvl="0" marL="365125" marR="0" rtl="0" algn="l">
              <a:lnSpc>
                <a:spcPct val="80000"/>
              </a:lnSpc>
              <a:spcBef>
                <a:spcPts val="400"/>
              </a:spcBef>
              <a:spcAft>
                <a:spcPts val="0"/>
              </a:spcAft>
              <a:buClr>
                <a:schemeClr val="accent1"/>
              </a:buClr>
              <a:buSzPts val="1564"/>
              <a:buFont typeface="Arial"/>
              <a:buNone/>
            </a:pPr>
            <a:r>
              <a:t/>
            </a:r>
            <a:endParaRPr b="0" i="0" sz="2300" u="none">
              <a:solidFill>
                <a:schemeClr val="dk1"/>
              </a:solidFill>
              <a:latin typeface="Lucida Sans"/>
              <a:ea typeface="Lucida Sans"/>
              <a:cs typeface="Lucida Sans"/>
              <a:sym typeface="Lucida Sans"/>
            </a:endParaRPr>
          </a:p>
          <a:p>
            <a:pPr indent="-156273" lvl="0" marL="365125" marR="0" rtl="0" algn="l">
              <a:lnSpc>
                <a:spcPct val="80000"/>
              </a:lnSpc>
              <a:spcBef>
                <a:spcPts val="400"/>
              </a:spcBef>
              <a:spcAft>
                <a:spcPts val="0"/>
              </a:spcAft>
              <a:buClr>
                <a:schemeClr val="accent1"/>
              </a:buClr>
              <a:buSzPts val="1564"/>
              <a:buFont typeface="Arial"/>
              <a:buNone/>
            </a:pPr>
            <a:r>
              <a:t/>
            </a:r>
            <a:endParaRPr b="0" i="0" sz="2300" u="none">
              <a:solidFill>
                <a:schemeClr val="dk1"/>
              </a:solidFill>
              <a:latin typeface="Lucida Sans"/>
              <a:ea typeface="Lucida Sans"/>
              <a:cs typeface="Lucida Sans"/>
              <a:sym typeface="Lucida Sans"/>
            </a:endParaRPr>
          </a:p>
          <a:p>
            <a:pPr indent="-156273" lvl="0" marL="365125" marR="0" rtl="0" algn="l">
              <a:lnSpc>
                <a:spcPct val="80000"/>
              </a:lnSpc>
              <a:spcBef>
                <a:spcPts val="400"/>
              </a:spcBef>
              <a:spcAft>
                <a:spcPts val="0"/>
              </a:spcAft>
              <a:buClr>
                <a:schemeClr val="accent1"/>
              </a:buClr>
              <a:buSzPts val="1564"/>
              <a:buFont typeface="Arial"/>
              <a:buNone/>
            </a:pPr>
            <a:r>
              <a:t/>
            </a:r>
            <a:endParaRPr b="0" i="0" sz="2300" u="none">
              <a:solidFill>
                <a:schemeClr val="dk1"/>
              </a:solidFill>
              <a:latin typeface="Lucida Sans"/>
              <a:ea typeface="Lucida Sans"/>
              <a:cs typeface="Lucida Sans"/>
              <a:sym typeface="Lucida Sans"/>
            </a:endParaRPr>
          </a:p>
          <a:p>
            <a:pPr indent="-156273" lvl="0" marL="365125" marR="0" rtl="0" algn="l">
              <a:lnSpc>
                <a:spcPct val="80000"/>
              </a:lnSpc>
              <a:spcBef>
                <a:spcPts val="400"/>
              </a:spcBef>
              <a:spcAft>
                <a:spcPts val="0"/>
              </a:spcAft>
              <a:buClr>
                <a:schemeClr val="accent1"/>
              </a:buClr>
              <a:buSzPts val="1564"/>
              <a:buFont typeface="Arial"/>
              <a:buNone/>
            </a:pPr>
            <a:r>
              <a:t/>
            </a:r>
            <a:endParaRPr b="0" i="0" sz="2300" u="none">
              <a:solidFill>
                <a:schemeClr val="dk1"/>
              </a:solidFill>
              <a:latin typeface="Lucida Sans"/>
              <a:ea typeface="Lucida Sans"/>
              <a:cs typeface="Lucida Sans"/>
              <a:sym typeface="Lucida Sans"/>
            </a:endParaRPr>
          </a:p>
          <a:p>
            <a:pPr indent="-156273" lvl="0" marL="365125" marR="0" rtl="0" algn="l">
              <a:lnSpc>
                <a:spcPct val="80000"/>
              </a:lnSpc>
              <a:spcBef>
                <a:spcPts val="400"/>
              </a:spcBef>
              <a:spcAft>
                <a:spcPts val="0"/>
              </a:spcAft>
              <a:buClr>
                <a:schemeClr val="accent1"/>
              </a:buClr>
              <a:buSzPts val="1564"/>
              <a:buFont typeface="Arial"/>
              <a:buNone/>
            </a:pPr>
            <a:r>
              <a:t/>
            </a:r>
            <a:endParaRPr b="0" i="0" sz="2300" u="none">
              <a:solidFill>
                <a:schemeClr val="dk1"/>
              </a:solidFill>
              <a:latin typeface="Lucida Sans"/>
              <a:ea typeface="Lucida Sans"/>
              <a:cs typeface="Lucida Sans"/>
              <a:sym typeface="Lucida Sans"/>
            </a:endParaRPr>
          </a:p>
          <a:p>
            <a:pPr indent="-255586" lvl="0" marL="365125" marR="0" rtl="0" algn="l">
              <a:lnSpc>
                <a:spcPct val="80000"/>
              </a:lnSpc>
              <a:spcBef>
                <a:spcPts val="400"/>
              </a:spcBef>
              <a:spcAft>
                <a:spcPts val="0"/>
              </a:spcAft>
              <a:buClr>
                <a:schemeClr val="accent1"/>
              </a:buClr>
              <a:buSzPts val="1564"/>
              <a:buFont typeface="Arial"/>
              <a:buChar char="•"/>
            </a:pPr>
            <a:r>
              <a:rPr b="0" i="0" lang="en-US" sz="2300" u="none">
                <a:solidFill>
                  <a:schemeClr val="dk1"/>
                </a:solidFill>
                <a:latin typeface="Lucida Sans"/>
                <a:ea typeface="Lucida Sans"/>
                <a:cs typeface="Lucida Sans"/>
                <a:sym typeface="Lucida Sans"/>
              </a:rPr>
              <a:t>High demand (236MW) and low supply (78.5MW), hence High Unmet Demand – 157.5MW</a:t>
            </a:r>
            <a:endParaRPr/>
          </a:p>
          <a:p>
            <a:pPr indent="-156717" lvl="0" marL="365760" marR="0" rtl="0" algn="l">
              <a:spcBef>
                <a:spcPts val="400"/>
              </a:spcBef>
              <a:spcAft>
                <a:spcPts val="0"/>
              </a:spcAft>
              <a:buClr>
                <a:schemeClr val="accent1"/>
              </a:buClr>
              <a:buSzPts val="1564"/>
              <a:buFont typeface="Noto Sans Symbols"/>
              <a:buNone/>
            </a:pPr>
            <a:r>
              <a:t/>
            </a:r>
            <a:endParaRPr b="0" i="0" sz="2300" u="none">
              <a:solidFill>
                <a:schemeClr val="dk1"/>
              </a:solidFill>
              <a:latin typeface="Lucida Sans"/>
              <a:ea typeface="Lucida Sans"/>
              <a:cs typeface="Lucida Sans"/>
              <a:sym typeface="Lucida Sans"/>
            </a:endParaRPr>
          </a:p>
        </p:txBody>
      </p:sp>
      <p:sp>
        <p:nvSpPr>
          <p:cNvPr id="463" name="Google Shape;463;p6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High Power Tariffs and Unmet Demand</a:t>
            </a:r>
            <a:endParaRPr b="1" i="0" sz="3690" u="none" cap="none" strike="noStrike">
              <a:solidFill>
                <a:schemeClr val="dk2"/>
              </a:solidFill>
              <a:latin typeface="Lucida Sans"/>
              <a:ea typeface="Lucida Sans"/>
              <a:cs typeface="Lucida Sans"/>
              <a:sym typeface="Lucida Sans"/>
            </a:endParaRPr>
          </a:p>
        </p:txBody>
      </p:sp>
      <p:pic>
        <p:nvPicPr>
          <p:cNvPr id="464" name="Google Shape;464;p64"/>
          <p:cNvPicPr preferRelativeResize="0"/>
          <p:nvPr/>
        </p:nvPicPr>
        <p:blipFill rotWithShape="1">
          <a:blip r:embed="rId3">
            <a:alphaModFix/>
          </a:blip>
          <a:srcRect b="0" l="0" r="0" t="0"/>
          <a:stretch/>
        </p:blipFill>
        <p:spPr>
          <a:xfrm>
            <a:off x="838200" y="2133600"/>
            <a:ext cx="7162800" cy="2819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139001" lvl="0" marL="365125" marR="0" rtl="0" algn="l">
              <a:lnSpc>
                <a:spcPct val="90000"/>
              </a:lnSpc>
              <a:spcBef>
                <a:spcPts val="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836"/>
              <a:buFont typeface="Noto Sans Symbols"/>
              <a:buNone/>
            </a:pPr>
            <a:r>
              <a:rPr b="0" i="0" lang="en-US" sz="2700" u="none">
                <a:solidFill>
                  <a:schemeClr val="dk1"/>
                </a:solidFill>
                <a:latin typeface="Lucida Sans"/>
                <a:ea typeface="Lucida Sans"/>
                <a:cs typeface="Lucida Sans"/>
                <a:sym typeface="Lucida Sans"/>
              </a:rPr>
              <a:t>………..this signals high level of circumvention by households</a:t>
            </a:r>
            <a:endParaRPr/>
          </a:p>
        </p:txBody>
      </p:sp>
      <p:sp>
        <p:nvSpPr>
          <p:cNvPr id="470" name="Google Shape;470;p6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Households demand for Generator has Increased</a:t>
            </a:r>
            <a:endParaRPr b="1" i="0" sz="3690" u="none" cap="none" strike="noStrike">
              <a:solidFill>
                <a:schemeClr val="dk2"/>
              </a:solidFill>
              <a:latin typeface="Lucida Sans"/>
              <a:ea typeface="Lucida Sans"/>
              <a:cs typeface="Lucida Sans"/>
              <a:sym typeface="Lucida Sans"/>
            </a:endParaRPr>
          </a:p>
        </p:txBody>
      </p:sp>
      <p:pic>
        <p:nvPicPr>
          <p:cNvPr id="471" name="Google Shape;471;p65"/>
          <p:cNvPicPr preferRelativeResize="0"/>
          <p:nvPr/>
        </p:nvPicPr>
        <p:blipFill rotWithShape="1">
          <a:blip r:embed="rId3">
            <a:alphaModFix/>
          </a:blip>
          <a:srcRect b="0" l="0" r="0" t="0"/>
          <a:stretch/>
        </p:blipFill>
        <p:spPr>
          <a:xfrm>
            <a:off x="1447800" y="1524000"/>
            <a:ext cx="6096000" cy="3352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147637" lvl="0" marL="365125" marR="0" rtl="0" algn="l">
              <a:lnSpc>
                <a:spcPct val="90000"/>
              </a:lnSpc>
              <a:spcBef>
                <a:spcPts val="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255587" lvl="0" marL="365125" marR="0" rtl="0" algn="just">
              <a:lnSpc>
                <a:spcPct val="90000"/>
              </a:lnSpc>
              <a:spcBef>
                <a:spcPts val="400"/>
              </a:spcBef>
              <a:spcAft>
                <a:spcPts val="0"/>
              </a:spcAft>
              <a:buClr>
                <a:schemeClr val="accent1"/>
              </a:buClr>
              <a:buSzPts val="1700"/>
              <a:buFont typeface="Arial"/>
              <a:buChar char="•"/>
            </a:pPr>
            <a:r>
              <a:rPr b="0" i="0" lang="en-US" sz="2500" u="none">
                <a:solidFill>
                  <a:schemeClr val="dk1"/>
                </a:solidFill>
                <a:latin typeface="Lucida Sans"/>
                <a:ea typeface="Lucida Sans"/>
                <a:cs typeface="Lucida Sans"/>
                <a:sym typeface="Lucida Sans"/>
              </a:rPr>
              <a:t>……….this also shows a lot of firms are trying to bypass the constraint</a:t>
            </a:r>
            <a:endParaRPr/>
          </a:p>
        </p:txBody>
      </p:sp>
      <p:sp>
        <p:nvSpPr>
          <p:cNvPr id="477" name="Google Shape;477;p6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Percent of firms owning or sharing a generator has increased</a:t>
            </a:r>
            <a:endParaRPr b="1" i="0" sz="3690" u="none" cap="none" strike="noStrike">
              <a:solidFill>
                <a:schemeClr val="dk2"/>
              </a:solidFill>
              <a:latin typeface="Lucida Sans"/>
              <a:ea typeface="Lucida Sans"/>
              <a:cs typeface="Lucida Sans"/>
              <a:sym typeface="Lucida Sans"/>
            </a:endParaRPr>
          </a:p>
        </p:txBody>
      </p:sp>
      <p:graphicFrame>
        <p:nvGraphicFramePr>
          <p:cNvPr id="478" name="Google Shape;478;p66"/>
          <p:cNvGraphicFramePr/>
          <p:nvPr/>
        </p:nvGraphicFramePr>
        <p:xfrm>
          <a:off x="1066800" y="1600200"/>
          <a:ext cx="3000000" cy="3000000"/>
        </p:xfrm>
        <a:graphic>
          <a:graphicData uri="http://schemas.openxmlformats.org/drawingml/2006/table">
            <a:tbl>
              <a:tblPr>
                <a:noFill/>
                <a:tableStyleId>{451216D3-CCD3-4398-AE88-803EA2A1236D}</a:tableStyleId>
              </a:tblPr>
              <a:tblGrid>
                <a:gridCol w="1257300"/>
                <a:gridCol w="1173150"/>
                <a:gridCol w="1074725"/>
                <a:gridCol w="1104900"/>
                <a:gridCol w="1104900"/>
                <a:gridCol w="990600"/>
              </a:tblGrid>
              <a:tr h="371475">
                <a:tc gridSpan="6">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Percent of Firms Owning or Sharing a Generator</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c hMerge="1"/>
                <a:tc hMerge="1"/>
                <a:tc hMerge="1"/>
                <a:tc hMerge="1"/>
              </a:tr>
              <a:tr h="639750">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Country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Country Average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Small Firms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Medium Firms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Large Firms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Year</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639750">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The Gambia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20.7</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15.2</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25.7</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n.a.</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2006</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371475">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Guinea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59.9</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60.6</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47.3</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82.9</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2006</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639750">
                <a:tc>
                  <a:txBody>
                    <a:bodyPr/>
                    <a:lstStyle/>
                    <a:p>
                      <a:pPr indent="0" lvl="0" marL="0" marR="0" rtl="0" algn="l">
                        <a:lnSpc>
                          <a:spcPct val="100000"/>
                        </a:lnSpc>
                        <a:spcBef>
                          <a:spcPts val="0"/>
                        </a:spcBef>
                        <a:spcAft>
                          <a:spcPts val="0"/>
                        </a:spcAft>
                        <a:buClr>
                          <a:srgbClr val="FF0000"/>
                        </a:buClr>
                        <a:buSzPts val="1800"/>
                        <a:buFont typeface="Lucida Sans"/>
                        <a:buNone/>
                      </a:pPr>
                      <a:r>
                        <a:rPr b="0" i="0" lang="en-US" sz="1800" u="none">
                          <a:solidFill>
                            <a:srgbClr val="FF0000"/>
                          </a:solidFill>
                          <a:latin typeface="Lucida Sans"/>
                          <a:ea typeface="Lucida Sans"/>
                          <a:cs typeface="Lucida Sans"/>
                          <a:sym typeface="Lucida Sans"/>
                        </a:rPr>
                        <a:t>Sierra Leone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81.8</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80.7</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86.4</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100</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2009</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369875">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Malawi</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25.3</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4.1</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34.4</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46.0</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2009</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71475">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Liberia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66.5</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67.1</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52.9</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94.3</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Times New Roman"/>
                        <a:buNone/>
                      </a:pPr>
                      <a:r>
                        <a:rPr b="0" i="0" lang="en-US" sz="1800" u="none">
                          <a:solidFill>
                            <a:srgbClr val="000000"/>
                          </a:solidFill>
                          <a:latin typeface="Times New Roman"/>
                          <a:ea typeface="Times New Roman"/>
                          <a:cs typeface="Times New Roman"/>
                          <a:sym typeface="Times New Roman"/>
                        </a:rPr>
                        <a:t>2009</a:t>
                      </a:r>
                      <a:endParaRPr/>
                    </a:p>
                  </a:txBody>
                  <a:tcPr marT="0" marB="0" marR="68575" marL="68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9"/>
          <p:cNvSpPr txBox="1"/>
          <p:nvPr/>
        </p:nvSpPr>
        <p:spPr>
          <a:xfrm>
            <a:off x="493712" y="152400"/>
            <a:ext cx="8229600" cy="10366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US" sz="4000" u="sng">
                <a:solidFill>
                  <a:schemeClr val="dk1"/>
                </a:solidFill>
                <a:latin typeface="Calibri"/>
                <a:ea typeface="Calibri"/>
                <a:cs typeface="Calibri"/>
                <a:sym typeface="Calibri"/>
              </a:rPr>
              <a:t>Agenda</a:t>
            </a:r>
            <a:endParaRPr/>
          </a:p>
        </p:txBody>
      </p:sp>
      <p:sp>
        <p:nvSpPr>
          <p:cNvPr id="363" name="Google Shape;363;p49"/>
          <p:cNvSpPr txBox="1"/>
          <p:nvPr/>
        </p:nvSpPr>
        <p:spPr>
          <a:xfrm>
            <a:off x="493712" y="990600"/>
            <a:ext cx="8229600" cy="5105400"/>
          </a:xfrm>
          <a:prstGeom prst="rect">
            <a:avLst/>
          </a:prstGeom>
          <a:noFill/>
          <a:ln>
            <a:noFill/>
          </a:ln>
        </p:spPr>
        <p:txBody>
          <a:bodyPr anchorCtr="0" anchor="t" bIns="45700" lIns="182875" spcFirstLastPara="1" rIns="91425" wrap="square" tIns="45700">
            <a:noAutofit/>
          </a:bodyPr>
          <a:lstStyle/>
          <a:p>
            <a:pPr indent="-742950" lvl="0" marL="1085850" marR="0" rtl="0" algn="l">
              <a:lnSpc>
                <a:spcPct val="200000"/>
              </a:lnSpc>
              <a:spcBef>
                <a:spcPts val="0"/>
              </a:spcBef>
              <a:spcAft>
                <a:spcPts val="0"/>
              </a:spcAft>
              <a:buClr>
                <a:schemeClr val="dk1"/>
              </a:buClr>
              <a:buSzPts val="1800"/>
              <a:buFont typeface="Lucida Sans"/>
              <a:buAutoNum type="arabicParenR"/>
            </a:pPr>
            <a:r>
              <a:rPr b="1" i="0" lang="en-US" sz="1800" u="none">
                <a:solidFill>
                  <a:schemeClr val="dk1"/>
                </a:solidFill>
                <a:latin typeface="Lucida Sans"/>
                <a:ea typeface="Lucida Sans"/>
                <a:cs typeface="Lucida Sans"/>
                <a:sym typeface="Lucida Sans"/>
              </a:rPr>
              <a:t>Introduction: The Millennium Challenge Corporation</a:t>
            </a:r>
            <a:endParaRPr/>
          </a:p>
          <a:p>
            <a:pPr indent="-742950" lvl="0" marL="1085850" marR="0" rtl="0" algn="l">
              <a:lnSpc>
                <a:spcPct val="200000"/>
              </a:lnSpc>
              <a:spcBef>
                <a:spcPts val="0"/>
              </a:spcBef>
              <a:spcAft>
                <a:spcPts val="0"/>
              </a:spcAft>
              <a:buClr>
                <a:schemeClr val="dk1"/>
              </a:buClr>
              <a:buSzPts val="1800"/>
              <a:buFont typeface="Lucida Sans"/>
              <a:buAutoNum type="arabicParenR"/>
            </a:pPr>
            <a:r>
              <a:rPr b="1" i="0" lang="en-US" sz="1800" u="none">
                <a:solidFill>
                  <a:schemeClr val="dk1"/>
                </a:solidFill>
                <a:latin typeface="Lucida Sans"/>
                <a:ea typeface="Lucida Sans"/>
                <a:cs typeface="Lucida Sans"/>
                <a:sym typeface="Lucida Sans"/>
              </a:rPr>
              <a:t>Introduction: Millennium Challenge Coordinating Unit 101</a:t>
            </a:r>
            <a:endParaRPr/>
          </a:p>
          <a:p>
            <a:pPr indent="-628650" lvl="0" marL="1085850" marR="0" rtl="0" algn="l">
              <a:lnSpc>
                <a:spcPct val="100000"/>
              </a:lnSpc>
              <a:spcBef>
                <a:spcPts val="0"/>
              </a:spcBef>
              <a:spcAft>
                <a:spcPts val="0"/>
              </a:spcAft>
              <a:buClr>
                <a:schemeClr val="dk1"/>
              </a:buClr>
              <a:buSzPts val="1800"/>
              <a:buFont typeface="Lucida Sans"/>
              <a:buNone/>
            </a:pPr>
            <a:r>
              <a:t/>
            </a:r>
            <a:endParaRPr b="1" i="0" sz="1800" u="none">
              <a:solidFill>
                <a:schemeClr val="dk1"/>
              </a:solidFill>
              <a:latin typeface="Lucida Sans"/>
              <a:ea typeface="Lucida Sans"/>
              <a:cs typeface="Lucida Sans"/>
              <a:sym typeface="Lucida Sans"/>
            </a:endParaRPr>
          </a:p>
          <a:p>
            <a:pPr indent="-742950" lvl="0" marL="1085850" marR="0" rtl="0" algn="l">
              <a:lnSpc>
                <a:spcPct val="100000"/>
              </a:lnSpc>
              <a:spcBef>
                <a:spcPts val="0"/>
              </a:spcBef>
              <a:spcAft>
                <a:spcPts val="0"/>
              </a:spcAft>
              <a:buClr>
                <a:schemeClr val="dk1"/>
              </a:buClr>
              <a:buSzPts val="1800"/>
              <a:buFont typeface="Lucida Sans"/>
              <a:buAutoNum type="arabicParenR"/>
            </a:pPr>
            <a:r>
              <a:rPr b="1" i="0" lang="en-US" sz="1800" u="none">
                <a:solidFill>
                  <a:schemeClr val="dk1"/>
                </a:solidFill>
                <a:latin typeface="Lucida Sans"/>
                <a:ea typeface="Lucida Sans"/>
                <a:cs typeface="Lucida Sans"/>
                <a:sym typeface="Lucida Sans"/>
              </a:rPr>
              <a:t>MCC’s Approach to Identifying Projects  - Constraints Analysis, Social and Gender Assessment and Investment Opportunity Analysis</a:t>
            </a:r>
            <a:endParaRPr/>
          </a:p>
          <a:p>
            <a:pPr indent="-742950" lvl="0" marL="1085850" marR="0" rtl="0" algn="l">
              <a:lnSpc>
                <a:spcPct val="200000"/>
              </a:lnSpc>
              <a:spcBef>
                <a:spcPts val="0"/>
              </a:spcBef>
              <a:spcAft>
                <a:spcPts val="0"/>
              </a:spcAft>
              <a:buClr>
                <a:schemeClr val="dk1"/>
              </a:buClr>
              <a:buSzPts val="1800"/>
              <a:buFont typeface="Lucida Sans"/>
              <a:buAutoNum type="arabicParenR"/>
            </a:pPr>
            <a:r>
              <a:rPr b="1" i="0" lang="en-US" sz="1800" u="none">
                <a:solidFill>
                  <a:schemeClr val="dk1"/>
                </a:solidFill>
                <a:latin typeface="Lucida Sans"/>
                <a:ea typeface="Lucida Sans"/>
                <a:cs typeface="Lucida Sans"/>
                <a:sym typeface="Lucida Sans"/>
              </a:rPr>
              <a:t>Preliminary Findings of Constrains Analysis – Likely Binding Constraints</a:t>
            </a:r>
            <a:endParaRPr/>
          </a:p>
          <a:p>
            <a:pPr indent="-742950" lvl="0" marL="1085850" marR="0" rtl="0" algn="l">
              <a:lnSpc>
                <a:spcPct val="200000"/>
              </a:lnSpc>
              <a:spcBef>
                <a:spcPts val="0"/>
              </a:spcBef>
              <a:spcAft>
                <a:spcPts val="0"/>
              </a:spcAft>
              <a:buClr>
                <a:schemeClr val="dk1"/>
              </a:buClr>
              <a:buSzPts val="1800"/>
              <a:buFont typeface="Lucida Sans"/>
              <a:buAutoNum type="arabicParenR"/>
            </a:pPr>
            <a:r>
              <a:rPr b="1" i="0" lang="en-US" sz="1800" u="none">
                <a:solidFill>
                  <a:schemeClr val="dk1"/>
                </a:solidFill>
                <a:latin typeface="Lucida Sans"/>
                <a:ea typeface="Lucida Sans"/>
                <a:cs typeface="Lucida Sans"/>
                <a:sym typeface="Lucida Sans"/>
              </a:rPr>
              <a:t>[Preliminary Findings of Social and Gender Assessment] </a:t>
            </a:r>
            <a:endParaRPr b="1" i="0" sz="1800" u="none">
              <a:solidFill>
                <a:schemeClr val="dk1"/>
              </a:solidFill>
              <a:latin typeface="Lucida Sans"/>
              <a:ea typeface="Lucida Sans"/>
              <a:cs typeface="Lucida Sans"/>
              <a:sym typeface="Lucida Sans"/>
            </a:endParaRPr>
          </a:p>
          <a:p>
            <a:pPr indent="-742950" lvl="0" marL="1085850" marR="0" rtl="0" algn="l">
              <a:lnSpc>
                <a:spcPct val="200000"/>
              </a:lnSpc>
              <a:spcBef>
                <a:spcPts val="0"/>
              </a:spcBef>
              <a:spcAft>
                <a:spcPts val="0"/>
              </a:spcAft>
              <a:buClr>
                <a:schemeClr val="dk1"/>
              </a:buClr>
              <a:buSzPts val="1800"/>
              <a:buFont typeface="Lucida Sans"/>
              <a:buAutoNum type="arabicParenR"/>
            </a:pPr>
            <a:r>
              <a:rPr b="1" i="0" lang="en-US" sz="1800" u="none">
                <a:solidFill>
                  <a:schemeClr val="dk1"/>
                </a:solidFill>
                <a:latin typeface="Lucida Sans"/>
                <a:ea typeface="Lucida Sans"/>
                <a:cs typeface="Lucida Sans"/>
                <a:sym typeface="Lucida Sans"/>
              </a:rPr>
              <a:t>Discussion Sessions</a:t>
            </a:r>
            <a:endParaRPr/>
          </a:p>
          <a:p>
            <a:pPr indent="0" lvl="0" marL="0" marR="0" rtl="0" algn="l">
              <a:lnSpc>
                <a:spcPct val="100000"/>
              </a:lnSpc>
              <a:spcBef>
                <a:spcPts val="0"/>
              </a:spcBef>
              <a:spcAft>
                <a:spcPts val="0"/>
              </a:spcAft>
              <a:buNone/>
            </a:pPr>
            <a:r>
              <a:t/>
            </a:r>
            <a:endParaRPr b="1" i="0" sz="1800" u="none">
              <a:solidFill>
                <a:schemeClr val="dk1"/>
              </a:solidFill>
              <a:latin typeface="Lucida Sans"/>
              <a:ea typeface="Lucida Sans"/>
              <a:cs typeface="Lucida Sans"/>
              <a:sym typeface="Lucida Sans"/>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id="483" name="Google Shape;483;p67"/>
          <p:cNvPicPr preferRelativeResize="0"/>
          <p:nvPr>
            <p:ph idx="1" type="body"/>
          </p:nvPr>
        </p:nvPicPr>
        <p:blipFill rotWithShape="1">
          <a:blip r:embed="rId3">
            <a:alphaModFix/>
          </a:blip>
          <a:srcRect b="0" l="0" r="0" t="0"/>
          <a:stretch/>
        </p:blipFill>
        <p:spPr>
          <a:xfrm>
            <a:off x="838200" y="1828800"/>
            <a:ext cx="6934200" cy="3962400"/>
          </a:xfrm>
          <a:prstGeom prst="rect">
            <a:avLst/>
          </a:prstGeom>
          <a:noFill/>
          <a:ln>
            <a:noFill/>
          </a:ln>
        </p:spPr>
      </p:pic>
      <p:sp>
        <p:nvSpPr>
          <p:cNvPr id="484" name="Google Shape;484;p67"/>
          <p:cNvSpPr txBox="1"/>
          <p:nvPr>
            <p:ph idx="4294967295" type="title"/>
          </p:nvPr>
        </p:nvSpPr>
        <p:spPr>
          <a:xfrm>
            <a:off x="457200" y="274638"/>
            <a:ext cx="7467600" cy="14017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Lucida Sans"/>
              <a:buNone/>
            </a:pPr>
            <a:r>
              <a:rPr b="1" i="0" lang="en-US" sz="3200" u="none" cap="none" strike="noStrike">
                <a:solidFill>
                  <a:schemeClr val="dk2"/>
                </a:solidFill>
                <a:latin typeface="Lucida Sans"/>
                <a:ea typeface="Lucida Sans"/>
                <a:cs typeface="Lucida Sans"/>
                <a:sym typeface="Lucida Sans"/>
              </a:rPr>
              <a:t>Large number of firms identified electricity as a major constraint to their business </a:t>
            </a:r>
            <a:endParaRPr b="1" i="0" sz="32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8"/>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90000"/>
              </a:lnSpc>
              <a:spcBef>
                <a:spcPts val="0"/>
              </a:spcBef>
              <a:spcAft>
                <a:spcPts val="0"/>
              </a:spcAft>
              <a:buClr>
                <a:schemeClr val="accent1"/>
              </a:buClr>
              <a:buSzPts val="1768"/>
              <a:buFont typeface="Arial"/>
              <a:buChar char="•"/>
            </a:pPr>
            <a:r>
              <a:rPr b="0" i="0" lang="en-US" sz="2600" u="none">
                <a:solidFill>
                  <a:schemeClr val="dk1"/>
                </a:solidFill>
                <a:latin typeface="Lucida Sans"/>
                <a:ea typeface="Lucida Sans"/>
                <a:cs typeface="Lucida Sans"/>
                <a:sym typeface="Lucida Sans"/>
              </a:rPr>
              <a:t>There is High Power Outage (46 days) – about 4 times higher than the average in LICs and costs about 0.7% of GDP in 2009</a:t>
            </a:r>
            <a:endParaRPr/>
          </a:p>
          <a:p>
            <a:pPr indent="-255587" lvl="0" marL="365125" marR="0" rtl="0" algn="just">
              <a:lnSpc>
                <a:spcPct val="90000"/>
              </a:lnSpc>
              <a:spcBef>
                <a:spcPts val="400"/>
              </a:spcBef>
              <a:spcAft>
                <a:spcPts val="0"/>
              </a:spcAft>
              <a:buClr>
                <a:schemeClr val="accent1"/>
              </a:buClr>
              <a:buSzPts val="1768"/>
              <a:buFont typeface="Arial"/>
              <a:buChar char="•"/>
            </a:pPr>
            <a:r>
              <a:rPr b="0" i="0" lang="en-US" sz="2600" u="none">
                <a:solidFill>
                  <a:schemeClr val="dk1"/>
                </a:solidFill>
                <a:latin typeface="Lucida Sans"/>
                <a:ea typeface="Lucida Sans"/>
                <a:cs typeface="Lucida Sans"/>
                <a:sym typeface="Lucida Sans"/>
              </a:rPr>
              <a:t>There is High Unmet demand for Power -  High Demand for Power (236 MW) and Low Supply (78.5 MW)</a:t>
            </a:r>
            <a:endParaRPr/>
          </a:p>
          <a:p>
            <a:pPr indent="-255587" lvl="0" marL="365125" marR="0" rtl="0" algn="just">
              <a:lnSpc>
                <a:spcPct val="90000"/>
              </a:lnSpc>
              <a:spcBef>
                <a:spcPts val="400"/>
              </a:spcBef>
              <a:spcAft>
                <a:spcPts val="0"/>
              </a:spcAft>
              <a:buClr>
                <a:schemeClr val="accent1"/>
              </a:buClr>
              <a:buSzPts val="1768"/>
              <a:buFont typeface="Arial"/>
              <a:buChar char="•"/>
            </a:pPr>
            <a:r>
              <a:rPr b="0" i="0" lang="en-US" sz="2600" u="none">
                <a:solidFill>
                  <a:schemeClr val="dk1"/>
                </a:solidFill>
                <a:latin typeface="Lucida Sans"/>
                <a:ea typeface="Lucida Sans"/>
                <a:cs typeface="Lucida Sans"/>
                <a:sym typeface="Lucida Sans"/>
              </a:rPr>
              <a:t>High Level of Circumvention by both Households and Firms through an Increased use of Generator</a:t>
            </a:r>
            <a:endParaRPr/>
          </a:p>
          <a:p>
            <a:pPr indent="-255587" lvl="0" marL="365125" marR="0" rtl="0" algn="just">
              <a:lnSpc>
                <a:spcPct val="90000"/>
              </a:lnSpc>
              <a:spcBef>
                <a:spcPts val="400"/>
              </a:spcBef>
              <a:spcAft>
                <a:spcPts val="0"/>
              </a:spcAft>
              <a:buClr>
                <a:schemeClr val="accent1"/>
              </a:buClr>
              <a:buSzPts val="1768"/>
              <a:buFont typeface="Arial"/>
              <a:buChar char="•"/>
            </a:pPr>
            <a:r>
              <a:rPr b="0" i="0" lang="en-US" sz="2600" u="none">
                <a:solidFill>
                  <a:schemeClr val="dk1"/>
                </a:solidFill>
                <a:latin typeface="Lucida Sans"/>
                <a:ea typeface="Lucida Sans"/>
                <a:cs typeface="Lucida Sans"/>
                <a:sym typeface="Lucida Sans"/>
              </a:rPr>
              <a:t>Large number of businesses identified lack of electricity as a major constraint to their business</a:t>
            </a:r>
            <a:endParaRPr/>
          </a:p>
        </p:txBody>
      </p:sp>
      <p:sp>
        <p:nvSpPr>
          <p:cNvPr id="490" name="Google Shape;490;p68"/>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Why is Power therefore a binding constraint to growth</a:t>
            </a:r>
            <a:endParaRPr b="1" i="0" sz="369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9"/>
          <p:cNvSpPr txBox="1"/>
          <p:nvPr>
            <p:ph idx="4294967295" type="ctrTitle"/>
          </p:nvPr>
        </p:nvSpPr>
        <p:spPr>
          <a:xfrm>
            <a:off x="685800" y="1752601"/>
            <a:ext cx="7772400" cy="182976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2"/>
              </a:buClr>
              <a:buSzPts val="4320"/>
              <a:buFont typeface="Lucida Sans"/>
              <a:buNone/>
            </a:pPr>
            <a:r>
              <a:rPr b="1" i="0" lang="en-US" sz="4320" u="none" cap="none" strike="noStrike">
                <a:solidFill>
                  <a:schemeClr val="dk2"/>
                </a:solidFill>
                <a:latin typeface="Lucida Sans"/>
                <a:ea typeface="Lucida Sans"/>
                <a:cs typeface="Lucida Sans"/>
                <a:sym typeface="Lucida Sans"/>
              </a:rPr>
              <a:t>Preliminary Findings:</a:t>
            </a:r>
            <a:br>
              <a:rPr b="1" i="0" lang="en-US" sz="4320" u="none" cap="none" strike="noStrike">
                <a:solidFill>
                  <a:schemeClr val="dk2"/>
                </a:solidFill>
                <a:latin typeface="Lucida Sans"/>
                <a:ea typeface="Lucida Sans"/>
                <a:cs typeface="Lucida Sans"/>
                <a:sym typeface="Lucida Sans"/>
              </a:rPr>
            </a:br>
            <a:r>
              <a:rPr b="1" i="1" lang="en-US" sz="4320" u="none" cap="none" strike="noStrike">
                <a:solidFill>
                  <a:schemeClr val="dk2"/>
                </a:solidFill>
                <a:latin typeface="Lucida Sans"/>
                <a:ea typeface="Lucida Sans"/>
                <a:cs typeface="Lucida Sans"/>
                <a:sym typeface="Lucida Sans"/>
              </a:rPr>
              <a:t>Access to Rural and/or Secondary Roads As A Binding Constraint</a:t>
            </a:r>
            <a:endParaRPr b="1" i="1" sz="432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graphicFrame>
        <p:nvGraphicFramePr>
          <p:cNvPr id="500" name="Google Shape;500;p70"/>
          <p:cNvGraphicFramePr/>
          <p:nvPr/>
        </p:nvGraphicFramePr>
        <p:xfrm>
          <a:off x="457200" y="1481137"/>
          <a:ext cx="3000000" cy="3000000"/>
        </p:xfrm>
        <a:graphic>
          <a:graphicData uri="http://schemas.openxmlformats.org/drawingml/2006/table">
            <a:tbl>
              <a:tblPr>
                <a:noFill/>
                <a:tableStyleId>{451216D3-CCD3-4398-AE88-803EA2A1236D}</a:tableStyleId>
              </a:tblPr>
              <a:tblGrid>
                <a:gridCol w="2743200"/>
                <a:gridCol w="2743200"/>
                <a:gridCol w="2743200"/>
              </a:tblGrid>
              <a:tr h="669925">
                <a:tc gridSpan="3">
                  <a:txBody>
                    <a:bodyPr/>
                    <a:lstStyle/>
                    <a:p>
                      <a:pPr indent="0" lvl="0" marL="0" marR="0" rtl="0" algn="ctr">
                        <a:lnSpc>
                          <a:spcPct val="100000"/>
                        </a:lnSpc>
                        <a:spcBef>
                          <a:spcPts val="0"/>
                        </a:spcBef>
                        <a:spcAft>
                          <a:spcPts val="0"/>
                        </a:spcAft>
                        <a:buClr>
                          <a:srgbClr val="FFFFFF"/>
                        </a:buClr>
                        <a:buSzPts val="2000"/>
                        <a:buFont typeface="Lucida Sans"/>
                        <a:buNone/>
                      </a:pPr>
                      <a:r>
                        <a:rPr b="1" i="0" lang="en-US" sz="2000" u="none">
                          <a:solidFill>
                            <a:srgbClr val="FFFFFF"/>
                          </a:solidFill>
                          <a:latin typeface="Lucida Sans"/>
                          <a:ea typeface="Lucida Sans"/>
                          <a:cs typeface="Lucida Sans"/>
                          <a:sym typeface="Lucida Sans"/>
                        </a:rPr>
                        <a:t>Comparative Analysis of Quality of Roads (2012)</a:t>
                      </a:r>
                      <a:endParaRPr/>
                    </a:p>
                    <a:p>
                      <a:pPr indent="0" lvl="0" marL="0" marR="0" rtl="0" algn="l">
                        <a:spcBef>
                          <a:spcPts val="0"/>
                        </a:spcBef>
                        <a:spcAft>
                          <a:spcPts val="0"/>
                        </a:spcAft>
                        <a:buNone/>
                      </a:pPr>
                      <a:r>
                        <a:t/>
                      </a:r>
                      <a:endParaRPr b="1" i="0" sz="2000" u="none">
                        <a:solidFill>
                          <a:srgbClr val="FFFFFF"/>
                        </a:solidFill>
                        <a:latin typeface="Lucida Sans"/>
                        <a:ea typeface="Lucida Sans"/>
                        <a:cs typeface="Lucida Sans"/>
                        <a:sym typeface="Lucida Sans"/>
                      </a:endParaRPr>
                    </a:p>
                  </a:txBody>
                  <a:tcPr marT="45725" marB="45725" marR="100775" marL="1007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c hMerge="1"/>
              </a:tr>
              <a:tr h="371475">
                <a:tc>
                  <a:txBody>
                    <a:bodyPr/>
                    <a:lstStyle/>
                    <a:p>
                      <a:pPr indent="0" lvl="0" marL="0" marR="0" rtl="0" algn="l">
                        <a:lnSpc>
                          <a:spcPct val="100000"/>
                        </a:lnSpc>
                        <a:spcBef>
                          <a:spcPts val="0"/>
                        </a:spcBef>
                        <a:spcAft>
                          <a:spcPts val="0"/>
                        </a:spcAft>
                        <a:buClr>
                          <a:srgbClr val="000000"/>
                        </a:buClr>
                        <a:buSzPts val="1800"/>
                        <a:buFont typeface="Lucida Sans"/>
                        <a:buNone/>
                      </a:pPr>
                      <a:r>
                        <a:rPr b="1" i="0" lang="en-US" sz="1800" u="none">
                          <a:solidFill>
                            <a:srgbClr val="000000"/>
                          </a:solidFill>
                          <a:latin typeface="Lucida Sans"/>
                          <a:ea typeface="Lucida Sans"/>
                          <a:cs typeface="Lucida Sans"/>
                          <a:sym typeface="Lucida Sans"/>
                        </a:rPr>
                        <a:t>Country</a:t>
                      </a:r>
                      <a:endParaRPr/>
                    </a:p>
                  </a:txBody>
                  <a:tcPr marT="45725" marB="45725" marR="100775" marL="1007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1" i="0" lang="en-US" sz="1800" u="none">
                          <a:solidFill>
                            <a:srgbClr val="000000"/>
                          </a:solidFill>
                          <a:latin typeface="Lucida Sans"/>
                          <a:ea typeface="Lucida Sans"/>
                          <a:cs typeface="Lucida Sans"/>
                          <a:sym typeface="Lucida Sans"/>
                        </a:rPr>
                        <a:t>Quality Index</a:t>
                      </a:r>
                      <a:endParaRPr/>
                    </a:p>
                  </a:txBody>
                  <a:tcPr marT="45725" marB="45725" marR="100775" marL="1007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1" i="0" lang="en-US" sz="1800" u="none">
                          <a:solidFill>
                            <a:srgbClr val="000000"/>
                          </a:solidFill>
                          <a:latin typeface="Lucida Sans"/>
                          <a:ea typeface="Lucida Sans"/>
                          <a:cs typeface="Lucida Sans"/>
                          <a:sym typeface="Lucida Sans"/>
                        </a:rPr>
                        <a:t>Ranking: Over 144</a:t>
                      </a:r>
                      <a:endParaRPr/>
                    </a:p>
                  </a:txBody>
                  <a:tcPr marT="45725" marB="45725" marR="100775" marL="1007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71475">
                <a:tc>
                  <a:txBody>
                    <a:bodyPr/>
                    <a:lstStyle/>
                    <a:p>
                      <a:pPr indent="0" lvl="0" marL="0" marR="0" rtl="0" algn="just">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Sierra Leone</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2.8</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116</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369875">
                <a:tc>
                  <a:txBody>
                    <a:bodyPr/>
                    <a:lstStyle/>
                    <a:p>
                      <a:pPr indent="0" lvl="0" marL="0" marR="0" rtl="0" algn="just">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Ethiopia</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4.1</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64</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71475">
                <a:tc>
                  <a:txBody>
                    <a:bodyPr/>
                    <a:lstStyle/>
                    <a:p>
                      <a:pPr indent="0" lvl="0" marL="0" marR="0" rtl="0" algn="just">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Gambia</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4.5</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51</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369875">
                <a:tc>
                  <a:txBody>
                    <a:bodyPr/>
                    <a:lstStyle/>
                    <a:p>
                      <a:pPr indent="0" lvl="0" marL="0" marR="0" rtl="0" algn="just">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Ghana</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3.5</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85</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71475">
                <a:tc>
                  <a:txBody>
                    <a:bodyPr/>
                    <a:lstStyle/>
                    <a:p>
                      <a:pPr indent="0" lvl="0" marL="0" marR="0" rtl="0" algn="just">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Guinea</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2</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140</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371475">
                <a:tc>
                  <a:txBody>
                    <a:bodyPr/>
                    <a:lstStyle/>
                    <a:p>
                      <a:pPr indent="0" lvl="0" marL="0" marR="0" rtl="0" algn="just">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Malawi</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3.4</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89</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69875">
                <a:tc>
                  <a:txBody>
                    <a:bodyPr/>
                    <a:lstStyle/>
                    <a:p>
                      <a:pPr indent="0" lvl="0" marL="0" marR="0" rtl="0" algn="just">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Rwanda</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5</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40</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371475">
                <a:tc>
                  <a:txBody>
                    <a:bodyPr/>
                    <a:lstStyle/>
                    <a:p>
                      <a:pPr indent="0" lvl="0" marL="0" marR="0" rtl="0" algn="just">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Liberia</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3.8</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76</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69875">
                <a:tc>
                  <a:txBody>
                    <a:bodyPr/>
                    <a:lstStyle/>
                    <a:p>
                      <a:pPr indent="0" lvl="0" marL="0" marR="0" rtl="0" algn="just">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Pakistan</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3.9</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73</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bl>
          </a:graphicData>
        </a:graphic>
      </p:graphicFrame>
      <p:sp>
        <p:nvSpPr>
          <p:cNvPr id="501" name="Google Shape;501;p70"/>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The Quality of Sierra Leone’s Road network is among the poorest in Africa</a:t>
            </a:r>
            <a:endParaRPr b="1" i="0" sz="369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139001" lvl="0" marL="365125" marR="0" rtl="0" algn="l">
              <a:lnSpc>
                <a:spcPct val="90000"/>
              </a:lnSpc>
              <a:spcBef>
                <a:spcPts val="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255587" lvl="0" marL="365125" marR="0" rtl="0" algn="just">
              <a:lnSpc>
                <a:spcPct val="90000"/>
              </a:lnSpc>
              <a:spcBef>
                <a:spcPts val="400"/>
              </a:spcBef>
              <a:spcAft>
                <a:spcPts val="0"/>
              </a:spcAft>
              <a:buClr>
                <a:schemeClr val="accent1"/>
              </a:buClr>
              <a:buSzPts val="1836"/>
              <a:buFont typeface="Arial"/>
              <a:buChar char="•"/>
            </a:pPr>
            <a:r>
              <a:rPr b="0" i="0" lang="en-US" sz="2700" u="none">
                <a:solidFill>
                  <a:schemeClr val="dk1"/>
                </a:solidFill>
                <a:latin typeface="Lucida Sans"/>
                <a:ea typeface="Lucida Sans"/>
                <a:cs typeface="Lucida Sans"/>
                <a:sym typeface="Lucida Sans"/>
              </a:rPr>
              <a:t>Rural roads are inaccessible for at least two months (approximately 16 percent) of the year during the peak of the rains</a:t>
            </a:r>
            <a:endParaRPr/>
          </a:p>
          <a:p>
            <a:pPr indent="-139446" lvl="0" marL="365760" marR="0" rtl="0" algn="l">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p:txBody>
      </p:sp>
      <p:sp>
        <p:nvSpPr>
          <p:cNvPr id="507" name="Google Shape;507;p7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Inaccessibility of Rural Roads</a:t>
            </a:r>
            <a:endParaRPr/>
          </a:p>
        </p:txBody>
      </p:sp>
      <p:pic>
        <p:nvPicPr>
          <p:cNvPr id="508" name="Google Shape;508;p71"/>
          <p:cNvPicPr preferRelativeResize="0"/>
          <p:nvPr/>
        </p:nvPicPr>
        <p:blipFill rotWithShape="1">
          <a:blip r:embed="rId3">
            <a:alphaModFix/>
          </a:blip>
          <a:srcRect b="0" l="0" r="0" t="0"/>
          <a:stretch/>
        </p:blipFill>
        <p:spPr>
          <a:xfrm>
            <a:off x="1066800" y="1600200"/>
            <a:ext cx="6934200" cy="2514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2"/>
          <p:cNvSpPr txBox="1"/>
          <p:nvPr>
            <p:ph idx="1" type="body"/>
          </p:nvPr>
        </p:nvSpPr>
        <p:spPr>
          <a:xfrm>
            <a:off x="457200" y="1066800"/>
            <a:ext cx="8229600" cy="4940300"/>
          </a:xfrm>
          <a:prstGeom prst="rect">
            <a:avLst/>
          </a:prstGeom>
          <a:noFill/>
          <a:ln>
            <a:noFill/>
          </a:ln>
        </p:spPr>
        <p:txBody>
          <a:bodyPr anchorCtr="0" anchor="t" bIns="45700" lIns="91425" spcFirstLastPara="1" rIns="91425" wrap="square" tIns="45700">
            <a:noAutofit/>
          </a:bodyPr>
          <a:lstStyle/>
          <a:p>
            <a:pPr indent="-139001" lvl="0" marL="365125" marR="0" rtl="0" algn="l">
              <a:lnSpc>
                <a:spcPct val="100000"/>
              </a:lnSpc>
              <a:spcBef>
                <a:spcPts val="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255587" lvl="0" marL="365125" marR="0" rtl="0" algn="just">
              <a:lnSpc>
                <a:spcPct val="100000"/>
              </a:lnSpc>
              <a:spcBef>
                <a:spcPts val="400"/>
              </a:spcBef>
              <a:spcAft>
                <a:spcPts val="0"/>
              </a:spcAft>
              <a:buClr>
                <a:schemeClr val="accent1"/>
              </a:buClr>
              <a:buSzPts val="1632"/>
              <a:buFont typeface="Noto Sans Symbols"/>
              <a:buChar char="🞂"/>
            </a:pPr>
            <a:r>
              <a:rPr b="0" i="0" lang="en-US" sz="2400" u="none">
                <a:solidFill>
                  <a:schemeClr val="dk1"/>
                </a:solidFill>
                <a:latin typeface="Lucida Sans"/>
                <a:ea typeface="Lucida Sans"/>
                <a:cs typeface="Lucida Sans"/>
                <a:sym typeface="Lucida Sans"/>
              </a:rPr>
              <a:t>This also imply that transport costs are high in rural areas where there are more unpaved roads than urban areas where there are more of paved roads</a:t>
            </a:r>
            <a:endParaRPr/>
          </a:p>
        </p:txBody>
      </p:sp>
      <p:sp>
        <p:nvSpPr>
          <p:cNvPr id="514" name="Google Shape;514;p72"/>
          <p:cNvSpPr txBox="1"/>
          <p:nvPr>
            <p:ph idx="4294967295" type="title"/>
          </p:nvPr>
        </p:nvSpPr>
        <p:spPr>
          <a:xfrm>
            <a:off x="457200" y="152400"/>
            <a:ext cx="82296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200"/>
              <a:buFont typeface="Lucida Sans"/>
              <a:buNone/>
            </a:pPr>
            <a:r>
              <a:rPr b="1" i="0" lang="en-US" sz="3200" u="none" cap="none" strike="noStrike">
                <a:solidFill>
                  <a:schemeClr val="dk2"/>
                </a:solidFill>
                <a:latin typeface="Lucida Sans"/>
                <a:ea typeface="Lucida Sans"/>
                <a:cs typeface="Lucida Sans"/>
                <a:sym typeface="Lucida Sans"/>
              </a:rPr>
              <a:t>High Transport Costs in Unpaved than Paved Roads</a:t>
            </a:r>
            <a:endParaRPr b="1" i="0" sz="3200" u="none" cap="none" strike="noStrike">
              <a:solidFill>
                <a:schemeClr val="dk2"/>
              </a:solidFill>
              <a:latin typeface="Lucida Sans"/>
              <a:ea typeface="Lucida Sans"/>
              <a:cs typeface="Lucida Sans"/>
              <a:sym typeface="Lucida Sans"/>
            </a:endParaRPr>
          </a:p>
        </p:txBody>
      </p:sp>
      <p:pic>
        <p:nvPicPr>
          <p:cNvPr id="515" name="Google Shape;515;p72"/>
          <p:cNvPicPr preferRelativeResize="0"/>
          <p:nvPr/>
        </p:nvPicPr>
        <p:blipFill rotWithShape="1">
          <a:blip r:embed="rId3">
            <a:alphaModFix/>
          </a:blip>
          <a:srcRect b="0" l="0" r="0" t="0"/>
          <a:stretch/>
        </p:blipFill>
        <p:spPr>
          <a:xfrm>
            <a:off x="762000" y="1143000"/>
            <a:ext cx="7848600" cy="3276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3"/>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147637" lvl="0" marL="365125" marR="0" rtl="0" algn="l">
              <a:lnSpc>
                <a:spcPct val="90000"/>
              </a:lnSpc>
              <a:spcBef>
                <a:spcPts val="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Arial"/>
              <a:buNone/>
            </a:pPr>
            <a:r>
              <a:t/>
            </a:r>
            <a:endParaRPr b="0" i="0" sz="25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700"/>
              <a:buFont typeface="Noto Sans Symbols"/>
              <a:buNone/>
            </a:pPr>
            <a:r>
              <a:rPr b="0" i="0" lang="en-US" sz="2500" u="none">
                <a:solidFill>
                  <a:schemeClr val="dk1"/>
                </a:solidFill>
                <a:latin typeface="Lucida Sans"/>
                <a:ea typeface="Lucida Sans"/>
                <a:cs typeface="Lucida Sans"/>
                <a:sym typeface="Lucida Sans"/>
              </a:rPr>
              <a:t>Due to bad roads, Sierra Leone has high Transport and Maintenance Costs</a:t>
            </a:r>
            <a:endParaRPr/>
          </a:p>
        </p:txBody>
      </p:sp>
      <p:sp>
        <p:nvSpPr>
          <p:cNvPr id="521" name="Google Shape;521;p7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High Transport Cost Globally</a:t>
            </a:r>
            <a:endParaRPr/>
          </a:p>
        </p:txBody>
      </p:sp>
      <p:pic>
        <p:nvPicPr>
          <p:cNvPr id="522" name="Google Shape;522;p73"/>
          <p:cNvPicPr preferRelativeResize="0"/>
          <p:nvPr/>
        </p:nvPicPr>
        <p:blipFill rotWithShape="1">
          <a:blip r:embed="rId3">
            <a:alphaModFix/>
          </a:blip>
          <a:srcRect b="0" l="0" r="0" t="0"/>
          <a:stretch/>
        </p:blipFill>
        <p:spPr>
          <a:xfrm>
            <a:off x="685800" y="1219200"/>
            <a:ext cx="7239000" cy="3657600"/>
          </a:xfrm>
          <a:prstGeom prst="rect">
            <a:avLst/>
          </a:prstGeom>
          <a:noFill/>
          <a:ln cap="flat" cmpd="sng" w="15875">
            <a:solidFill>
              <a:srgbClr val="000000"/>
            </a:solidFill>
            <a:prstDash val="solid"/>
            <a:miter lim="800000"/>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A Road Network facilitates the distribution of agricultural produce; movement of goods and services etc.</a:t>
            </a:r>
            <a:endParaRPr/>
          </a:p>
          <a:p>
            <a:pPr indent="-139446" lvl="0" marL="365760" marR="0" rtl="0" algn="l">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p:txBody>
      </p:sp>
      <p:sp>
        <p:nvSpPr>
          <p:cNvPr id="528" name="Google Shape;528;p7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200"/>
              <a:buFont typeface="Lucida Sans"/>
              <a:buNone/>
            </a:pPr>
            <a:r>
              <a:rPr b="1" i="0" lang="en-US" sz="3200" u="none" cap="none" strike="noStrike">
                <a:solidFill>
                  <a:schemeClr val="dk2"/>
                </a:solidFill>
                <a:latin typeface="Lucida Sans"/>
                <a:ea typeface="Lucida Sans"/>
                <a:cs typeface="Lucida Sans"/>
                <a:sym typeface="Lucida Sans"/>
              </a:rPr>
              <a:t>A Good Investment on Road Network would Increase the Volume of Trade</a:t>
            </a:r>
            <a:endParaRPr b="1" i="0" sz="3200" u="none" cap="none" strike="noStrike">
              <a:solidFill>
                <a:schemeClr val="dk2"/>
              </a:solidFill>
              <a:latin typeface="Lucida Sans"/>
              <a:ea typeface="Lucida Sans"/>
              <a:cs typeface="Lucida Sans"/>
              <a:sym typeface="Lucida Sans"/>
            </a:endParaRPr>
          </a:p>
        </p:txBody>
      </p:sp>
      <p:pic>
        <p:nvPicPr>
          <p:cNvPr id="529" name="Google Shape;529;p74"/>
          <p:cNvPicPr preferRelativeResize="0"/>
          <p:nvPr/>
        </p:nvPicPr>
        <p:blipFill rotWithShape="1">
          <a:blip r:embed="rId3">
            <a:alphaModFix/>
          </a:blip>
          <a:srcRect b="0" l="0" r="0" t="0"/>
          <a:stretch/>
        </p:blipFill>
        <p:spPr>
          <a:xfrm>
            <a:off x="755650" y="2736850"/>
            <a:ext cx="7072312" cy="33956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graphicFrame>
        <p:nvGraphicFramePr>
          <p:cNvPr id="534" name="Google Shape;534;p75"/>
          <p:cNvGraphicFramePr/>
          <p:nvPr/>
        </p:nvGraphicFramePr>
        <p:xfrm>
          <a:off x="457200" y="1600200"/>
          <a:ext cx="3000000" cy="3000000"/>
        </p:xfrm>
        <a:graphic>
          <a:graphicData uri="http://schemas.openxmlformats.org/drawingml/2006/table">
            <a:tbl>
              <a:tblPr>
                <a:noFill/>
                <a:tableStyleId>{451216D3-CCD3-4398-AE88-803EA2A1236D}</a:tableStyleId>
              </a:tblPr>
              <a:tblGrid>
                <a:gridCol w="1828800"/>
                <a:gridCol w="1066800"/>
                <a:gridCol w="1295400"/>
                <a:gridCol w="1143000"/>
                <a:gridCol w="1371600"/>
                <a:gridCol w="1143000"/>
              </a:tblGrid>
              <a:tr h="639750">
                <a:tc rowSpan="2">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Country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gridSpan="2">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Investments (Million US $)</a:t>
                      </a:r>
                      <a:endParaRPr/>
                    </a:p>
                  </a:txBody>
                  <a:tcPr marT="45725" marB="45725" marR="91450" marL="91450">
                    <a:lnL cap="flat" cmpd="sng" w="12700">
                      <a:solidFill>
                        <a:schemeClr val="lt1"/>
                      </a:solidFill>
                      <a:prstDash val="solid"/>
                      <a:round/>
                      <a:headEnd len="sm" w="sm" type="none"/>
                      <a:tailEnd len="sm" w="sm" type="none"/>
                    </a:lnL>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c rowSpan="2">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Change (%)</a:t>
                      </a:r>
                      <a:endParaRPr/>
                    </a:p>
                  </a:txBody>
                  <a:tcPr marT="45725" marB="45725" marR="91450" marL="91450">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rowSpan="2">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Network Upgraded (Km)</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rowSpan="2">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Change in Trade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66700">
                <a:tc vMerge="1"/>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Current</a:t>
                      </a:r>
                      <a:endParaRPr/>
                    </a:p>
                  </a:txBody>
                  <a:tcPr marT="45725" marB="45725" marR="91450" marL="91450">
                    <a:lnL cap="flat" cmpd="sng" w="381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Upgraded</a:t>
                      </a:r>
                      <a:endParaRPr/>
                    </a:p>
                  </a:txBody>
                  <a:tcPr marT="45725" marB="45725" marR="91450" marL="91450">
                    <a:lnL cap="flat" cmpd="sng" w="127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vMerge="1"/>
                <a:tc vMerge="1"/>
                <a:tc vMerge="1"/>
              </a:tr>
              <a:tr h="406400">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Guinea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t/>
                      </a:r>
                      <a:endParaRPr b="0" i="0" sz="1800" u="none">
                        <a:solidFill>
                          <a:srgbClr val="000000"/>
                        </a:solidFill>
                        <a:latin typeface="Lucida Sans"/>
                        <a:ea typeface="Lucida Sans"/>
                        <a:cs typeface="Lucida Sans"/>
                        <a:sym typeface="Lucida Sans"/>
                      </a:endParaRPr>
                    </a:p>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727</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t/>
                      </a:r>
                      <a:endParaRPr b="0" i="0" sz="1800" u="none">
                        <a:solidFill>
                          <a:srgbClr val="000000"/>
                        </a:solidFill>
                        <a:latin typeface="Lucida Sans"/>
                        <a:ea typeface="Lucida Sans"/>
                        <a:cs typeface="Lucida Sans"/>
                        <a:sym typeface="Lucida Sans"/>
                      </a:endParaRPr>
                    </a:p>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165.1</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t/>
                      </a:r>
                      <a:endParaRPr b="0" i="0" sz="1800" u="none">
                        <a:solidFill>
                          <a:srgbClr val="000000"/>
                        </a:solidFill>
                        <a:latin typeface="Lucida Sans"/>
                        <a:ea typeface="Lucida Sans"/>
                        <a:cs typeface="Lucida Sans"/>
                        <a:sym typeface="Lucida Sans"/>
                      </a:endParaRPr>
                    </a:p>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924</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t/>
                      </a:r>
                      <a:endParaRPr b="0" i="0" sz="1800" u="none">
                        <a:solidFill>
                          <a:srgbClr val="000000"/>
                        </a:solidFill>
                        <a:latin typeface="Lucida Sans"/>
                        <a:ea typeface="Lucida Sans"/>
                        <a:cs typeface="Lucida Sans"/>
                        <a:sym typeface="Lucida Sans"/>
                      </a:endParaRPr>
                    </a:p>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2,733</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t/>
                      </a:r>
                      <a:endParaRPr b="0" i="0" sz="1800" u="none">
                        <a:solidFill>
                          <a:srgbClr val="000000"/>
                        </a:solidFill>
                        <a:latin typeface="Lucida Sans"/>
                        <a:ea typeface="Lucida Sans"/>
                        <a:cs typeface="Lucida Sans"/>
                        <a:sym typeface="Lucida Sans"/>
                      </a:endParaRPr>
                    </a:p>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127</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406400">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Mali</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t/>
                      </a:r>
                      <a:endParaRPr b="0" i="0" sz="1800" u="none">
                        <a:solidFill>
                          <a:srgbClr val="000000"/>
                        </a:solidFill>
                        <a:latin typeface="Lucida Sans"/>
                        <a:ea typeface="Lucida Sans"/>
                        <a:cs typeface="Lucida Sans"/>
                        <a:sym typeface="Lucida Sans"/>
                      </a:endParaRPr>
                    </a:p>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149.9</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246.2</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96.3</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2,077</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64</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65125">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Ethiopia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67.5</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115.2</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47.7</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4,239</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71</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365125">
                <a:tc>
                  <a:txBody>
                    <a:bodyPr/>
                    <a:lstStyle/>
                    <a:p>
                      <a:pPr indent="0" lvl="0" marL="0" marR="0" rtl="0" algn="l">
                        <a:lnSpc>
                          <a:spcPct val="100000"/>
                        </a:lnSpc>
                        <a:spcBef>
                          <a:spcPts val="0"/>
                        </a:spcBef>
                        <a:spcAft>
                          <a:spcPts val="0"/>
                        </a:spcAft>
                        <a:buClr>
                          <a:schemeClr val="dk1"/>
                        </a:buClr>
                        <a:buSzPts val="1800"/>
                        <a:buFont typeface="Lucida Sans"/>
                        <a:buNone/>
                      </a:pPr>
                      <a:r>
                        <a:rPr b="1" i="0" lang="en-US" sz="1800" u="none">
                          <a:solidFill>
                            <a:schemeClr val="dk1"/>
                          </a:solidFill>
                          <a:latin typeface="Lucida Sans"/>
                          <a:ea typeface="Lucida Sans"/>
                          <a:cs typeface="Lucida Sans"/>
                          <a:sym typeface="Lucida Sans"/>
                        </a:rPr>
                        <a:t>Sierra Leone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rPr b="1" i="0" lang="en-US" sz="1800" u="none">
                          <a:solidFill>
                            <a:schemeClr val="dk1"/>
                          </a:solidFill>
                          <a:latin typeface="Lucida Sans"/>
                          <a:ea typeface="Lucida Sans"/>
                          <a:cs typeface="Lucida Sans"/>
                          <a:sym typeface="Lucida Sans"/>
                        </a:rPr>
                        <a:t>19.5</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rPr b="1" i="0" lang="en-US" sz="1800" u="none">
                          <a:solidFill>
                            <a:schemeClr val="dk1"/>
                          </a:solidFill>
                          <a:latin typeface="Lucida Sans"/>
                          <a:ea typeface="Lucida Sans"/>
                          <a:cs typeface="Lucida Sans"/>
                          <a:sym typeface="Lucida Sans"/>
                        </a:rPr>
                        <a:t>33.5</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rPr b="1" i="0" lang="en-US" sz="1800" u="none">
                          <a:solidFill>
                            <a:schemeClr val="dk1"/>
                          </a:solidFill>
                          <a:latin typeface="Lucida Sans"/>
                          <a:ea typeface="Lucida Sans"/>
                          <a:cs typeface="Lucida Sans"/>
                          <a:sym typeface="Lucida Sans"/>
                        </a:rPr>
                        <a:t>14.0</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rPr b="1" i="0" lang="en-US" sz="1800" u="none">
                          <a:solidFill>
                            <a:schemeClr val="dk1"/>
                          </a:solidFill>
                          <a:latin typeface="Lucida Sans"/>
                          <a:ea typeface="Lucida Sans"/>
                          <a:cs typeface="Lucida Sans"/>
                          <a:sym typeface="Lucida Sans"/>
                        </a:rPr>
                        <a:t>609</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chemeClr val="dk1"/>
                        </a:buClr>
                        <a:buSzPts val="1800"/>
                        <a:buFont typeface="Lucida Sans"/>
                        <a:buNone/>
                      </a:pPr>
                      <a:r>
                        <a:rPr b="1" i="0" lang="en-US" sz="1800" u="none">
                          <a:solidFill>
                            <a:schemeClr val="dk1"/>
                          </a:solidFill>
                          <a:latin typeface="Lucida Sans"/>
                          <a:ea typeface="Lucida Sans"/>
                          <a:cs typeface="Lucida Sans"/>
                          <a:sym typeface="Lucida Sans"/>
                        </a:rPr>
                        <a:t>72</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66700">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Senegal</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307.1</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473.2</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166.1</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1964</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54</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639750">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Equatorial Guinea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35.6</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526</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17.0</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109</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48</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365125">
                <a:tc>
                  <a:txBody>
                    <a:bodyPr/>
                    <a:lstStyle/>
                    <a:p>
                      <a:pPr indent="0" lvl="0" marL="0" marR="0" rtl="0" algn="l">
                        <a:lnSpc>
                          <a:spcPct val="100000"/>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South Africa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2500</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60228</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35228</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8655</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88888"/>
                        </a:lnSpc>
                        <a:spcBef>
                          <a:spcPts val="0"/>
                        </a:spcBef>
                        <a:spcAft>
                          <a:spcPts val="0"/>
                        </a:spcAft>
                        <a:buClr>
                          <a:srgbClr val="000000"/>
                        </a:buClr>
                        <a:buSzPts val="1800"/>
                        <a:buFont typeface="Lucida Sans"/>
                        <a:buNone/>
                      </a:pPr>
                      <a:r>
                        <a:rPr b="0" i="0" lang="en-US" sz="1800" u="none">
                          <a:solidFill>
                            <a:srgbClr val="000000"/>
                          </a:solidFill>
                          <a:latin typeface="Lucida Sans"/>
                          <a:ea typeface="Lucida Sans"/>
                          <a:cs typeface="Lucida Sans"/>
                          <a:sym typeface="Lucida Sans"/>
                        </a:rPr>
                        <a:t>141</a:t>
                      </a:r>
                      <a:endParaRPr/>
                    </a:p>
                  </a:txBody>
                  <a:tcPr marT="0" marB="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bl>
          </a:graphicData>
        </a:graphic>
      </p:graphicFrame>
      <p:sp>
        <p:nvSpPr>
          <p:cNvPr id="535" name="Google Shape;535;p7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800"/>
              <a:buFont typeface="Lucida Sans"/>
              <a:buNone/>
            </a:pPr>
            <a:r>
              <a:rPr b="1" i="0" lang="en-US" sz="2800" u="none" cap="none" strike="noStrike">
                <a:solidFill>
                  <a:schemeClr val="dk2"/>
                </a:solidFill>
                <a:latin typeface="Lucida Sans"/>
                <a:ea typeface="Lucida Sans"/>
                <a:cs typeface="Lucida Sans"/>
                <a:sym typeface="Lucida Sans"/>
              </a:rPr>
              <a:t>A Good Investment on Road Network would Increase the Volume of Trade</a:t>
            </a:r>
            <a:endParaRPr b="1" i="0" sz="28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6"/>
          <p:cNvSpPr txBox="1"/>
          <p:nvPr>
            <p:ph idx="1" type="body"/>
          </p:nvPr>
        </p:nvSpPr>
        <p:spPr>
          <a:xfrm>
            <a:off x="457200" y="1219200"/>
            <a:ext cx="7467600" cy="5254625"/>
          </a:xfrm>
          <a:prstGeom prst="rect">
            <a:avLst/>
          </a:prstGeom>
          <a:noFill/>
          <a:ln>
            <a:noFill/>
          </a:ln>
        </p:spPr>
        <p:txBody>
          <a:bodyPr anchorCtr="0" anchor="t" bIns="45700" lIns="91425" spcFirstLastPara="1" rIns="91425" wrap="square" tIns="45700">
            <a:noAutofit/>
          </a:bodyPr>
          <a:lstStyle/>
          <a:p>
            <a:pPr indent="-139001" lvl="0" marL="365125" marR="0" rtl="0" algn="l">
              <a:lnSpc>
                <a:spcPct val="90000"/>
              </a:lnSpc>
              <a:spcBef>
                <a:spcPts val="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255587" lvl="0" marL="365125" marR="0" rtl="0" algn="just">
              <a:lnSpc>
                <a:spcPct val="90000"/>
              </a:lnSpc>
              <a:spcBef>
                <a:spcPts val="400"/>
              </a:spcBef>
              <a:spcAft>
                <a:spcPts val="0"/>
              </a:spcAft>
              <a:buClr>
                <a:schemeClr val="accent1"/>
              </a:buClr>
              <a:buSzPts val="1836"/>
              <a:buFont typeface="Arial"/>
              <a:buChar char="•"/>
            </a:pPr>
            <a:r>
              <a:rPr b="0" i="0" lang="en-US" sz="2700" u="none">
                <a:solidFill>
                  <a:schemeClr val="dk1"/>
                </a:solidFill>
                <a:latin typeface="Lucida Sans"/>
                <a:ea typeface="Lucida Sans"/>
                <a:cs typeface="Lucida Sans"/>
                <a:sym typeface="Lucida Sans"/>
              </a:rPr>
              <a:t>Due to the inaccessibility of majority of the road network, the demand for “Okada’s” has increased over the years</a:t>
            </a:r>
            <a:endParaRPr/>
          </a:p>
          <a:p>
            <a:pPr indent="-139446" lvl="0" marL="365760" marR="0" rtl="0" algn="l">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p:txBody>
      </p:sp>
      <p:sp>
        <p:nvSpPr>
          <p:cNvPr id="541" name="Google Shape;541;p76"/>
          <p:cNvSpPr txBox="1"/>
          <p:nvPr>
            <p:ph idx="4294967295" type="title"/>
          </p:nvPr>
        </p:nvSpPr>
        <p:spPr>
          <a:xfrm>
            <a:off x="457200" y="274638"/>
            <a:ext cx="7467600" cy="7921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Increased Use of Okada’s</a:t>
            </a:r>
            <a:endParaRPr/>
          </a:p>
        </p:txBody>
      </p:sp>
      <p:pic>
        <p:nvPicPr>
          <p:cNvPr id="542" name="Google Shape;542;p76"/>
          <p:cNvPicPr preferRelativeResize="0"/>
          <p:nvPr/>
        </p:nvPicPr>
        <p:blipFill rotWithShape="1">
          <a:blip r:embed="rId3">
            <a:alphaModFix/>
          </a:blip>
          <a:srcRect b="0" l="0" r="0" t="0"/>
          <a:stretch/>
        </p:blipFill>
        <p:spPr>
          <a:xfrm>
            <a:off x="685800" y="1295400"/>
            <a:ext cx="7315200" cy="358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0"/>
          <p:cNvSpPr txBox="1"/>
          <p:nvPr>
            <p:ph idx="4294967295" type="title"/>
          </p:nvPr>
        </p:nvSpPr>
        <p:spPr>
          <a:xfrm>
            <a:off x="3810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sng" cap="none" strike="noStrike">
                <a:solidFill>
                  <a:schemeClr val="dk2"/>
                </a:solidFill>
                <a:latin typeface="Lucida Sans"/>
                <a:ea typeface="Lucida Sans"/>
                <a:cs typeface="Lucida Sans"/>
                <a:sym typeface="Lucida Sans"/>
              </a:rPr>
              <a:t>Introduction: MCC</a:t>
            </a:r>
            <a:endParaRPr b="1" i="0" sz="4100" u="sng" cap="none" strike="noStrike">
              <a:solidFill>
                <a:schemeClr val="dk2"/>
              </a:solidFill>
              <a:latin typeface="Lucida Sans"/>
              <a:ea typeface="Lucida Sans"/>
              <a:cs typeface="Lucida Sans"/>
              <a:sym typeface="Lucida Sans"/>
            </a:endParaRPr>
          </a:p>
        </p:txBody>
      </p:sp>
      <p:sp>
        <p:nvSpPr>
          <p:cNvPr id="369" name="Google Shape;369;p50"/>
          <p:cNvSpPr txBox="1"/>
          <p:nvPr>
            <p:ph idx="1" type="body"/>
          </p:nvPr>
        </p:nvSpPr>
        <p:spPr>
          <a:xfrm>
            <a:off x="4724400" y="1524000"/>
            <a:ext cx="4343400" cy="3810000"/>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632"/>
              <a:buFont typeface="Arial"/>
              <a:buChar char="•"/>
            </a:pPr>
            <a:r>
              <a:rPr b="0" i="0" lang="en-US" sz="2400" u="none" cap="none" strike="noStrike">
                <a:solidFill>
                  <a:srgbClr val="5E2D37"/>
                </a:solidFill>
                <a:latin typeface="Lucida Sans"/>
                <a:ea typeface="Lucida Sans"/>
                <a:cs typeface="Lucida Sans"/>
                <a:sym typeface="Lucida Sans"/>
              </a:rPr>
              <a:t>The Millennium Challenge Corporation (MCC) is a U.S. Government agency designed to </a:t>
            </a:r>
            <a:r>
              <a:rPr b="1" i="0" lang="en-US" sz="2400" u="none" cap="none" strike="noStrike">
                <a:solidFill>
                  <a:srgbClr val="5E2D37"/>
                </a:solidFill>
                <a:latin typeface="Lucida Sans"/>
                <a:ea typeface="Lucida Sans"/>
                <a:cs typeface="Lucida Sans"/>
                <a:sym typeface="Lucida Sans"/>
              </a:rPr>
              <a:t>reduce poverty</a:t>
            </a:r>
            <a:r>
              <a:rPr b="0" i="0" lang="en-US" sz="2400" u="none" cap="none" strike="noStrike">
                <a:solidFill>
                  <a:srgbClr val="5E2D37"/>
                </a:solidFill>
                <a:latin typeface="Lucida Sans"/>
                <a:ea typeface="Lucida Sans"/>
                <a:cs typeface="Lucida Sans"/>
                <a:sym typeface="Lucida Sans"/>
              </a:rPr>
              <a:t> through </a:t>
            </a:r>
            <a:r>
              <a:rPr b="1" i="0" lang="en-US" sz="2400" u="none" cap="none" strike="noStrike">
                <a:solidFill>
                  <a:srgbClr val="5E2D37"/>
                </a:solidFill>
                <a:latin typeface="Lucida Sans"/>
                <a:ea typeface="Lucida Sans"/>
                <a:cs typeface="Lucida Sans"/>
                <a:sym typeface="Lucida Sans"/>
              </a:rPr>
              <a:t>economic growth </a:t>
            </a:r>
            <a:r>
              <a:rPr b="0" i="0" lang="en-US" sz="2400" u="none" cap="none" strike="noStrike">
                <a:solidFill>
                  <a:srgbClr val="5E2D37"/>
                </a:solidFill>
                <a:latin typeface="Lucida Sans"/>
                <a:ea typeface="Lucida Sans"/>
                <a:cs typeface="Lucida Sans"/>
                <a:sym typeface="Lucida Sans"/>
              </a:rPr>
              <a:t>in select developing countries</a:t>
            </a:r>
            <a:r>
              <a:rPr b="0" i="0" lang="en-US" sz="2400" u="none" cap="none" strike="noStrike">
                <a:solidFill>
                  <a:srgbClr val="FFFFFF"/>
                </a:solidFill>
                <a:latin typeface="Lucida Sans"/>
                <a:ea typeface="Lucida Sans"/>
                <a:cs typeface="Lucida Sans"/>
                <a:sym typeface="Lucida Sans"/>
              </a:rPr>
              <a:t>.</a:t>
            </a:r>
            <a:endParaRPr/>
          </a:p>
          <a:p>
            <a:pPr indent="-152400" lvl="0" marL="365760" marR="0" rtl="0" algn="l">
              <a:spcBef>
                <a:spcPts val="400"/>
              </a:spcBef>
              <a:spcAft>
                <a:spcPts val="0"/>
              </a:spcAft>
              <a:buClr>
                <a:schemeClr val="accent1"/>
              </a:buClr>
              <a:buSzPts val="1632"/>
              <a:buFont typeface="Noto Sans Symbols"/>
              <a:buNone/>
            </a:pPr>
            <a:r>
              <a:t/>
            </a:r>
            <a:endParaRPr b="0" i="0" sz="2400" u="none">
              <a:solidFill>
                <a:srgbClr val="FFFFFF"/>
              </a:solidFill>
              <a:latin typeface="Lucida Sans"/>
              <a:ea typeface="Lucida Sans"/>
              <a:cs typeface="Lucida Sans"/>
              <a:sym typeface="Lucida Sans"/>
            </a:endParaRPr>
          </a:p>
        </p:txBody>
      </p:sp>
      <p:sp>
        <p:nvSpPr>
          <p:cNvPr id="370" name="Google Shape;370;p50"/>
          <p:cNvSpPr txBox="1"/>
          <p:nvPr>
            <p:ph idx="2" type="body"/>
          </p:nvPr>
        </p:nvSpPr>
        <p:spPr>
          <a:xfrm>
            <a:off x="533400" y="1066800"/>
            <a:ext cx="4041775" cy="1371600"/>
          </a:xfrm>
          <a:prstGeom prst="rect">
            <a:avLst/>
          </a:prstGeom>
          <a:noFill/>
          <a:ln>
            <a:noFill/>
          </a:ln>
        </p:spPr>
        <p:txBody>
          <a:bodyPr anchorCtr="0" anchor="ctr" bIns="45700" lIns="91425" spcFirstLastPara="1" rIns="91425" wrap="square" tIns="45700">
            <a:noAutofit/>
          </a:bodyPr>
          <a:lstStyle/>
          <a:p>
            <a:pPr indent="-255587" lvl="0" marL="365125" marR="0" rtl="0" algn="ctr">
              <a:lnSpc>
                <a:spcPct val="100000"/>
              </a:lnSpc>
              <a:spcBef>
                <a:spcPts val="0"/>
              </a:spcBef>
              <a:spcAft>
                <a:spcPts val="0"/>
              </a:spcAft>
              <a:buClr>
                <a:schemeClr val="accent1"/>
              </a:buClr>
              <a:buSzPts val="2176"/>
              <a:buFont typeface="Noto Sans Symbols"/>
              <a:buNone/>
            </a:pPr>
            <a:r>
              <a:rPr b="0" i="0" lang="en-US" sz="3200" u="none">
                <a:solidFill>
                  <a:srgbClr val="6D1014"/>
                </a:solidFill>
                <a:latin typeface="Lucida Sans"/>
                <a:ea typeface="Lucida Sans"/>
                <a:cs typeface="Lucida Sans"/>
                <a:sym typeface="Lucida Sans"/>
              </a:rPr>
              <a:t>WHAT IS MCC?</a:t>
            </a:r>
            <a:endParaRPr/>
          </a:p>
        </p:txBody>
      </p:sp>
      <p:pic>
        <p:nvPicPr>
          <p:cNvPr id="371" name="Google Shape;371;p50"/>
          <p:cNvPicPr preferRelativeResize="0"/>
          <p:nvPr/>
        </p:nvPicPr>
        <p:blipFill rotWithShape="1">
          <a:blip r:embed="rId3">
            <a:alphaModFix/>
          </a:blip>
          <a:srcRect b="0" l="0" r="0" t="0"/>
          <a:stretch/>
        </p:blipFill>
        <p:spPr>
          <a:xfrm>
            <a:off x="73025" y="2279650"/>
            <a:ext cx="6413500" cy="4432300"/>
          </a:xfrm>
          <a:prstGeom prst="rect">
            <a:avLst/>
          </a:prstGeom>
          <a:noFill/>
          <a:ln>
            <a:noFill/>
          </a:ln>
        </p:spPr>
      </p:pic>
      <p:pic>
        <p:nvPicPr>
          <p:cNvPr descr="2010-014-0293-01 - logo - mcc star, rgb.png" id="372" name="Google Shape;372;p50"/>
          <p:cNvPicPr preferRelativeResize="0"/>
          <p:nvPr/>
        </p:nvPicPr>
        <p:blipFill rotWithShape="1">
          <a:blip r:embed="rId4">
            <a:alphaModFix/>
          </a:blip>
          <a:srcRect b="0" l="0" r="0" t="0"/>
          <a:stretch/>
        </p:blipFill>
        <p:spPr>
          <a:xfrm>
            <a:off x="2895600" y="4191000"/>
            <a:ext cx="801687" cy="762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904"/>
              <a:buFont typeface="Noto Sans Symbols"/>
              <a:buChar char="🞂"/>
            </a:pPr>
            <a:r>
              <a:rPr b="0" i="0" lang="en-US" sz="2800" u="none">
                <a:solidFill>
                  <a:schemeClr val="dk1"/>
                </a:solidFill>
                <a:latin typeface="Lucida Sans"/>
                <a:ea typeface="Lucida Sans"/>
                <a:cs typeface="Lucida Sans"/>
                <a:sym typeface="Lucida Sans"/>
              </a:rPr>
              <a:t>Very Poor Road Network Quality – Among the worst in Sub Saharan Africa</a:t>
            </a:r>
            <a:endParaRPr/>
          </a:p>
          <a:p>
            <a:pPr indent="-255587" lvl="0" marL="365125" marR="0" rtl="0" algn="just">
              <a:lnSpc>
                <a:spcPct val="100000"/>
              </a:lnSpc>
              <a:spcBef>
                <a:spcPts val="400"/>
              </a:spcBef>
              <a:spcAft>
                <a:spcPts val="0"/>
              </a:spcAft>
              <a:buClr>
                <a:schemeClr val="accent1"/>
              </a:buClr>
              <a:buSzPts val="1904"/>
              <a:buFont typeface="Noto Sans Symbols"/>
              <a:buChar char="🞂"/>
            </a:pPr>
            <a:r>
              <a:rPr b="0" i="0" lang="en-US" sz="2800" u="none">
                <a:solidFill>
                  <a:schemeClr val="dk1"/>
                </a:solidFill>
                <a:latin typeface="Lucida Sans"/>
                <a:ea typeface="Lucida Sans"/>
                <a:cs typeface="Lucida Sans"/>
                <a:sym typeface="Lucida Sans"/>
              </a:rPr>
              <a:t>High Levels of Inaccessibility especially Rural Roads</a:t>
            </a:r>
            <a:endParaRPr/>
          </a:p>
          <a:p>
            <a:pPr indent="-255587" lvl="0" marL="365125" marR="0" rtl="0" algn="just">
              <a:lnSpc>
                <a:spcPct val="100000"/>
              </a:lnSpc>
              <a:spcBef>
                <a:spcPts val="400"/>
              </a:spcBef>
              <a:spcAft>
                <a:spcPts val="0"/>
              </a:spcAft>
              <a:buClr>
                <a:schemeClr val="accent1"/>
              </a:buClr>
              <a:buSzPts val="1904"/>
              <a:buFont typeface="Noto Sans Symbols"/>
              <a:buChar char="🞂"/>
            </a:pPr>
            <a:r>
              <a:rPr b="0" i="0" lang="en-US" sz="2800" u="none">
                <a:solidFill>
                  <a:schemeClr val="dk1"/>
                </a:solidFill>
                <a:latin typeface="Lucida Sans"/>
                <a:ea typeface="Lucida Sans"/>
                <a:cs typeface="Lucida Sans"/>
                <a:sym typeface="Lucida Sans"/>
              </a:rPr>
              <a:t>High Transportation and Maintenance Costs</a:t>
            </a:r>
            <a:endParaRPr/>
          </a:p>
          <a:p>
            <a:pPr indent="-255587" lvl="0" marL="365125" marR="0" rtl="0" algn="just">
              <a:lnSpc>
                <a:spcPct val="100000"/>
              </a:lnSpc>
              <a:spcBef>
                <a:spcPts val="400"/>
              </a:spcBef>
              <a:spcAft>
                <a:spcPts val="0"/>
              </a:spcAft>
              <a:buClr>
                <a:schemeClr val="accent1"/>
              </a:buClr>
              <a:buSzPts val="1904"/>
              <a:buFont typeface="Noto Sans Symbols"/>
              <a:buChar char="🞂"/>
            </a:pPr>
            <a:r>
              <a:rPr b="0" i="0" lang="en-US" sz="2800" u="none">
                <a:solidFill>
                  <a:schemeClr val="dk1"/>
                </a:solidFill>
                <a:latin typeface="Lucida Sans"/>
                <a:ea typeface="Lucida Sans"/>
                <a:cs typeface="Lucida Sans"/>
                <a:sym typeface="Lucida Sans"/>
              </a:rPr>
              <a:t>An Increased Investment on Road Network will Improve Trade and hence Growth</a:t>
            </a:r>
            <a:endParaRPr/>
          </a:p>
          <a:p>
            <a:pPr indent="-255587" lvl="0" marL="365125" marR="0" rtl="0" algn="just">
              <a:lnSpc>
                <a:spcPct val="100000"/>
              </a:lnSpc>
              <a:spcBef>
                <a:spcPts val="400"/>
              </a:spcBef>
              <a:spcAft>
                <a:spcPts val="0"/>
              </a:spcAft>
              <a:buClr>
                <a:schemeClr val="accent1"/>
              </a:buClr>
              <a:buSzPts val="1904"/>
              <a:buFont typeface="Noto Sans Symbols"/>
              <a:buChar char="🞂"/>
            </a:pPr>
            <a:r>
              <a:rPr b="0" i="0" lang="en-US" sz="2800" u="none">
                <a:solidFill>
                  <a:schemeClr val="dk1"/>
                </a:solidFill>
                <a:latin typeface="Lucida Sans"/>
                <a:ea typeface="Lucida Sans"/>
                <a:cs typeface="Lucida Sans"/>
                <a:sym typeface="Lucida Sans"/>
              </a:rPr>
              <a:t>High Level of Circumvention indicated by the increased demand for OKADA’s</a:t>
            </a:r>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100000"/>
              </a:lnSpc>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a:p>
            <a:pPr indent="-139446" lvl="0" marL="365760" marR="0" rtl="0" algn="l">
              <a:spcBef>
                <a:spcPts val="400"/>
              </a:spcBef>
              <a:spcAft>
                <a:spcPts val="0"/>
              </a:spcAft>
              <a:buClr>
                <a:schemeClr val="accent1"/>
              </a:buClr>
              <a:buSzPts val="1836"/>
              <a:buFont typeface="Noto Sans Symbols"/>
              <a:buNone/>
            </a:pPr>
            <a:r>
              <a:t/>
            </a:r>
            <a:endParaRPr b="0" i="0" sz="2700" u="none">
              <a:solidFill>
                <a:schemeClr val="dk1"/>
              </a:solidFill>
              <a:latin typeface="Lucida Sans"/>
              <a:ea typeface="Lucida Sans"/>
              <a:cs typeface="Lucida Sans"/>
              <a:sym typeface="Lucida Sans"/>
            </a:endParaRPr>
          </a:p>
        </p:txBody>
      </p:sp>
      <p:sp>
        <p:nvSpPr>
          <p:cNvPr id="548" name="Google Shape;548;p7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Why is Road therefore a Binding Constraint</a:t>
            </a:r>
            <a:endParaRPr b="1" i="0" sz="369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8"/>
          <p:cNvSpPr txBox="1"/>
          <p:nvPr>
            <p:ph idx="4294967295" type="ctrTitle"/>
          </p:nvPr>
        </p:nvSpPr>
        <p:spPr>
          <a:xfrm>
            <a:off x="685800" y="1981200"/>
            <a:ext cx="7772400" cy="160116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2"/>
              </a:buClr>
              <a:buSzPts val="4800"/>
              <a:buFont typeface="Lucida Sans"/>
              <a:buNone/>
            </a:pPr>
            <a:r>
              <a:rPr b="1" i="1" lang="en-US" sz="4800" u="none" cap="none" strike="noStrike">
                <a:solidFill>
                  <a:schemeClr val="dk2"/>
                </a:solidFill>
                <a:latin typeface="Lucida Sans"/>
                <a:ea typeface="Lucida Sans"/>
                <a:cs typeface="Lucida Sans"/>
                <a:sym typeface="Lucida Sans"/>
              </a:rPr>
              <a:t>Access to Water and Sanitation As A</a:t>
            </a:r>
            <a:endParaRPr b="1" i="0" sz="4800" u="none" cap="none" strike="noStrike">
              <a:solidFill>
                <a:schemeClr val="dk2"/>
              </a:solidFill>
              <a:latin typeface="Lucida Sans"/>
              <a:ea typeface="Lucida Sans"/>
              <a:cs typeface="Lucida Sans"/>
              <a:sym typeface="Lucida Sans"/>
            </a:endParaRPr>
          </a:p>
        </p:txBody>
      </p:sp>
      <p:sp>
        <p:nvSpPr>
          <p:cNvPr id="554" name="Google Shape;554;p78"/>
          <p:cNvSpPr txBox="1"/>
          <p:nvPr>
            <p:ph idx="1" type="subTitle"/>
          </p:nvPr>
        </p:nvSpPr>
        <p:spPr>
          <a:xfrm>
            <a:off x="685800" y="3611562"/>
            <a:ext cx="7772400" cy="1200150"/>
          </a:xfrm>
          <a:prstGeom prst="rect">
            <a:avLst/>
          </a:prstGeom>
          <a:noFill/>
          <a:ln>
            <a:noFill/>
          </a:ln>
        </p:spPr>
        <p:txBody>
          <a:bodyPr anchorCtr="0" anchor="t" bIns="45700" lIns="45700" spcFirstLastPara="1" rIns="45700" wrap="square" tIns="45700">
            <a:noAutofit/>
          </a:bodyPr>
          <a:lstStyle/>
          <a:p>
            <a:pPr indent="0" lvl="0" marL="0" rtl="0" algn="r">
              <a:lnSpc>
                <a:spcPct val="100000"/>
              </a:lnSpc>
              <a:spcBef>
                <a:spcPts val="0"/>
              </a:spcBef>
              <a:spcAft>
                <a:spcPts val="0"/>
              </a:spcAft>
              <a:buSzPts val="3264"/>
              <a:buNone/>
            </a:pPr>
            <a:r>
              <a:rPr b="0" i="1" lang="en-US" sz="4800" u="none">
                <a:solidFill>
                  <a:schemeClr val="dk2"/>
                </a:solidFill>
                <a:latin typeface="Lucida Sans"/>
                <a:ea typeface="Lucida Sans"/>
                <a:cs typeface="Lucida Sans"/>
                <a:sym typeface="Lucida Sans"/>
              </a:rPr>
              <a:t>Binding Constraint</a:t>
            </a:r>
            <a:endParaRPr b="0" i="0" sz="4800" u="none">
              <a:solidFill>
                <a:schemeClr val="dk2"/>
              </a:solidFill>
              <a:latin typeface="Lucida Sans"/>
              <a:ea typeface="Lucida Sans"/>
              <a:cs typeface="Lucida Sans"/>
              <a:sym typeface="Lucida Sans"/>
            </a:endParaRPr>
          </a:p>
          <a:p>
            <a:pPr indent="0" lvl="0" marL="0" marR="64008" rtl="0" algn="r">
              <a:spcBef>
                <a:spcPts val="400"/>
              </a:spcBef>
              <a:spcAft>
                <a:spcPts val="0"/>
              </a:spcAft>
              <a:buSzPts val="3264"/>
              <a:buNone/>
            </a:pPr>
            <a:r>
              <a:t/>
            </a:r>
            <a:endParaRPr b="0" i="0" sz="4800" u="none">
              <a:solidFill>
                <a:schemeClr val="dk2"/>
              </a:solidFill>
              <a:latin typeface="Lucida Sans"/>
              <a:ea typeface="Lucida Sans"/>
              <a:cs typeface="Lucida Sans"/>
              <a:sym typeface="Lucida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9"/>
          <p:cNvSpPr txBox="1"/>
          <p:nvPr>
            <p:ph idx="4294967295" type="title"/>
          </p:nvPr>
        </p:nvSpPr>
        <p:spPr>
          <a:xfrm>
            <a:off x="457200" y="274638"/>
            <a:ext cx="8229600" cy="7921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Low supply of water and sanitation</a:t>
            </a:r>
            <a:endParaRPr b="1" i="0" sz="3690" u="none" cap="none" strike="noStrike">
              <a:solidFill>
                <a:schemeClr val="dk2"/>
              </a:solidFill>
              <a:latin typeface="Lucida Sans"/>
              <a:ea typeface="Lucida Sans"/>
              <a:cs typeface="Lucida Sans"/>
              <a:sym typeface="Lucida Sans"/>
            </a:endParaRPr>
          </a:p>
        </p:txBody>
      </p:sp>
      <p:sp>
        <p:nvSpPr>
          <p:cNvPr id="560" name="Google Shape;560;p79"/>
          <p:cNvSpPr txBox="1"/>
          <p:nvPr>
            <p:ph idx="1" type="body"/>
          </p:nvPr>
        </p:nvSpPr>
        <p:spPr>
          <a:xfrm>
            <a:off x="457200" y="990600"/>
            <a:ext cx="8229600" cy="5334000"/>
          </a:xfrm>
          <a:prstGeom prst="rect">
            <a:avLst/>
          </a:prstGeom>
          <a:noFill/>
          <a:ln>
            <a:noFill/>
          </a:ln>
        </p:spPr>
        <p:txBody>
          <a:bodyPr anchorCtr="0" anchor="t" bIns="45700" lIns="91425" spcFirstLastPara="1" rIns="91425" wrap="square" tIns="45700">
            <a:noAutofit/>
          </a:bodyPr>
          <a:lstStyle/>
          <a:p>
            <a:pPr indent="-134683" lvl="0" marL="365125" marR="0" rtl="0" algn="ctr">
              <a:lnSpc>
                <a:spcPct val="100000"/>
              </a:lnSpc>
              <a:spcBef>
                <a:spcPts val="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a:p>
            <a:pPr indent="-134683" lvl="0" marL="365125" marR="0" rtl="0" algn="ctr">
              <a:lnSpc>
                <a:spcPct val="100000"/>
              </a:lnSpc>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a:p>
            <a:pPr indent="-134683" lvl="0" marL="365125" marR="0" rtl="0" algn="ctr">
              <a:lnSpc>
                <a:spcPct val="100000"/>
              </a:lnSpc>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a:p>
            <a:pPr indent="-134683" lvl="0" marL="365125" marR="0" rtl="0" algn="ctr">
              <a:lnSpc>
                <a:spcPct val="100000"/>
              </a:lnSpc>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a:p>
            <a:pPr indent="-134683" lvl="0" marL="365125" marR="0" rtl="0" algn="ctr">
              <a:lnSpc>
                <a:spcPct val="100000"/>
              </a:lnSpc>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a:p>
            <a:pPr indent="-134683" lvl="0" marL="365125" marR="0" rtl="0" algn="ctr">
              <a:lnSpc>
                <a:spcPct val="100000"/>
              </a:lnSpc>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a:p>
            <a:pPr indent="-134683" lvl="0" marL="365125" marR="0" rtl="0" algn="ctr">
              <a:lnSpc>
                <a:spcPct val="100000"/>
              </a:lnSpc>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a:p>
            <a:pPr indent="-134683" lvl="0" marL="365125" marR="0" rtl="0" algn="ctr">
              <a:lnSpc>
                <a:spcPct val="100000"/>
              </a:lnSpc>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a:p>
            <a:pPr indent="-134683" lvl="0" marL="365125" marR="0" rtl="0" algn="ctr">
              <a:lnSpc>
                <a:spcPct val="100000"/>
              </a:lnSpc>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a:p>
            <a:pPr indent="-134683" lvl="0" marL="365125" marR="0" rtl="0" algn="ctr">
              <a:lnSpc>
                <a:spcPct val="100000"/>
              </a:lnSpc>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a:p>
            <a:pPr indent="-255587" lvl="0" marL="365125" marR="0" rtl="0" algn="ctr">
              <a:lnSpc>
                <a:spcPct val="100000"/>
              </a:lnSpc>
              <a:spcBef>
                <a:spcPts val="400"/>
              </a:spcBef>
              <a:spcAft>
                <a:spcPts val="0"/>
              </a:spcAft>
              <a:buClr>
                <a:schemeClr val="accent1"/>
              </a:buClr>
              <a:buSzPts val="1904"/>
              <a:buFont typeface="Noto Sans Symbols"/>
              <a:buNone/>
            </a:pPr>
            <a:r>
              <a:rPr b="0" i="0" lang="en-US" sz="2800" u="none">
                <a:solidFill>
                  <a:schemeClr val="dk1"/>
                </a:solidFill>
                <a:latin typeface="Lucida Sans"/>
                <a:ea typeface="Lucida Sans"/>
                <a:cs typeface="Lucida Sans"/>
                <a:sym typeface="Lucida Sans"/>
              </a:rPr>
              <a:t>…especially in rural areas</a:t>
            </a:r>
            <a:endParaRPr/>
          </a:p>
          <a:p>
            <a:pPr indent="-135128" lvl="0" marL="365760" marR="0" rtl="0" algn="l">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p:txBody>
      </p:sp>
      <p:pic>
        <p:nvPicPr>
          <p:cNvPr id="561" name="Google Shape;561;p79"/>
          <p:cNvPicPr preferRelativeResize="0"/>
          <p:nvPr/>
        </p:nvPicPr>
        <p:blipFill rotWithShape="1">
          <a:blip r:embed="rId3">
            <a:alphaModFix/>
          </a:blip>
          <a:srcRect b="0" l="0" r="0" t="0"/>
          <a:stretch/>
        </p:blipFill>
        <p:spPr>
          <a:xfrm>
            <a:off x="523875" y="1285875"/>
            <a:ext cx="3998912" cy="4219575"/>
          </a:xfrm>
          <a:prstGeom prst="rect">
            <a:avLst/>
          </a:prstGeom>
          <a:noFill/>
          <a:ln>
            <a:noFill/>
          </a:ln>
        </p:spPr>
      </p:pic>
      <p:pic>
        <p:nvPicPr>
          <p:cNvPr id="562" name="Google Shape;562;p79"/>
          <p:cNvPicPr preferRelativeResize="0"/>
          <p:nvPr/>
        </p:nvPicPr>
        <p:blipFill rotWithShape="1">
          <a:blip r:embed="rId4">
            <a:alphaModFix/>
          </a:blip>
          <a:srcRect b="0" l="0" r="0" t="0"/>
          <a:stretch/>
        </p:blipFill>
        <p:spPr>
          <a:xfrm>
            <a:off x="4648200" y="1295400"/>
            <a:ext cx="4114800" cy="4191000"/>
          </a:xfrm>
          <a:prstGeom prst="rect">
            <a:avLst/>
          </a:prstGeom>
          <a:noFill/>
          <a:ln cap="flat" cmpd="sng" w="19050">
            <a:solidFill>
              <a:schemeClr val="dk1"/>
            </a:solidFill>
            <a:prstDash val="solid"/>
            <a:miter lim="800000"/>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0"/>
          <p:cNvSpPr txBox="1"/>
          <p:nvPr>
            <p:ph idx="1" type="body"/>
          </p:nvPr>
        </p:nvSpPr>
        <p:spPr>
          <a:xfrm>
            <a:off x="457200" y="1143000"/>
            <a:ext cx="8229600" cy="5334000"/>
          </a:xfrm>
          <a:prstGeom prst="rect">
            <a:avLst/>
          </a:prstGeom>
          <a:noFill/>
          <a:ln>
            <a:noFill/>
          </a:ln>
        </p:spPr>
        <p:txBody>
          <a:bodyPr anchorCtr="0" anchor="t" bIns="45700" lIns="91425" spcFirstLastPara="1" rIns="91425" wrap="square" tIns="45700">
            <a:noAutofit/>
          </a:bodyPr>
          <a:lstStyle/>
          <a:p>
            <a:pPr indent="-255587" lvl="0" marL="365125" marR="0" rtl="0" algn="l">
              <a:lnSpc>
                <a:spcPct val="90000"/>
              </a:lnSpc>
              <a:spcBef>
                <a:spcPts val="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just">
              <a:lnSpc>
                <a:spcPct val="90000"/>
              </a:lnSpc>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just">
              <a:lnSpc>
                <a:spcPct val="90000"/>
              </a:lnSpc>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a:p>
            <a:pPr indent="-255587" lvl="0" marL="365125" marR="0" rtl="0" algn="just">
              <a:lnSpc>
                <a:spcPct val="90000"/>
              </a:lnSpc>
              <a:spcBef>
                <a:spcPts val="400"/>
              </a:spcBef>
              <a:spcAft>
                <a:spcPts val="0"/>
              </a:spcAft>
              <a:buClr>
                <a:schemeClr val="accent1"/>
              </a:buClr>
              <a:buSzPts val="1768"/>
              <a:buFont typeface="Noto Sans Symbols"/>
              <a:buNone/>
            </a:pPr>
            <a:r>
              <a:rPr b="0" i="0" lang="en-US" sz="2600" u="none">
                <a:solidFill>
                  <a:schemeClr val="dk1"/>
                </a:solidFill>
                <a:latin typeface="Lucida Sans"/>
                <a:ea typeface="Lucida Sans"/>
                <a:cs typeface="Lucida Sans"/>
                <a:sym typeface="Lucida Sans"/>
              </a:rPr>
              <a:t>…and in comparison to neighboring countries and the region</a:t>
            </a:r>
            <a:endParaRPr/>
          </a:p>
          <a:p>
            <a:pPr indent="-143764" lvl="0" marL="365760" marR="0" rtl="0" algn="l">
              <a:spcBef>
                <a:spcPts val="400"/>
              </a:spcBef>
              <a:spcAft>
                <a:spcPts val="0"/>
              </a:spcAft>
              <a:buClr>
                <a:schemeClr val="accent1"/>
              </a:buClr>
              <a:buSzPts val="1768"/>
              <a:buFont typeface="Noto Sans Symbols"/>
              <a:buNone/>
            </a:pPr>
            <a:r>
              <a:t/>
            </a:r>
            <a:endParaRPr b="0" i="0" sz="2600" u="none">
              <a:solidFill>
                <a:schemeClr val="dk1"/>
              </a:solidFill>
              <a:latin typeface="Lucida Sans"/>
              <a:ea typeface="Lucida Sans"/>
              <a:cs typeface="Lucida Sans"/>
              <a:sym typeface="Lucida Sans"/>
            </a:endParaRPr>
          </a:p>
        </p:txBody>
      </p:sp>
      <p:sp>
        <p:nvSpPr>
          <p:cNvPr id="568" name="Google Shape;568;p80"/>
          <p:cNvSpPr txBox="1"/>
          <p:nvPr>
            <p:ph idx="4294967295" type="title"/>
          </p:nvPr>
        </p:nvSpPr>
        <p:spPr>
          <a:xfrm>
            <a:off x="457200" y="274638"/>
            <a:ext cx="8229600" cy="7159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Low supply of water and sanitation</a:t>
            </a:r>
            <a:endParaRPr b="1" i="0" sz="3690" u="none" cap="none" strike="noStrike">
              <a:solidFill>
                <a:schemeClr val="dk2"/>
              </a:solidFill>
              <a:latin typeface="Lucida Sans"/>
              <a:ea typeface="Lucida Sans"/>
              <a:cs typeface="Lucida Sans"/>
              <a:sym typeface="Lucida Sans"/>
            </a:endParaRPr>
          </a:p>
        </p:txBody>
      </p:sp>
      <p:pic>
        <p:nvPicPr>
          <p:cNvPr id="569" name="Google Shape;569;p80"/>
          <p:cNvPicPr preferRelativeResize="0"/>
          <p:nvPr/>
        </p:nvPicPr>
        <p:blipFill rotWithShape="1">
          <a:blip r:embed="rId3">
            <a:alphaModFix/>
          </a:blip>
          <a:srcRect b="0" l="0" r="0" t="0"/>
          <a:stretch/>
        </p:blipFill>
        <p:spPr>
          <a:xfrm>
            <a:off x="762000" y="1066800"/>
            <a:ext cx="7543800" cy="4191000"/>
          </a:xfrm>
          <a:prstGeom prst="rect">
            <a:avLst/>
          </a:prstGeom>
          <a:noFill/>
          <a:ln cap="flat" cmpd="sng" w="19050">
            <a:solidFill>
              <a:schemeClr val="dk1"/>
            </a:solidFill>
            <a:prstDash val="solid"/>
            <a:miter lim="800000"/>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1"/>
          <p:cNvSpPr txBox="1"/>
          <p:nvPr>
            <p:ph idx="1" type="body"/>
          </p:nvPr>
        </p:nvSpPr>
        <p:spPr>
          <a:xfrm>
            <a:off x="457200" y="1295400"/>
            <a:ext cx="8229600" cy="5105400"/>
          </a:xfrm>
          <a:prstGeom prst="rect">
            <a:avLst/>
          </a:prstGeom>
          <a:noFill/>
          <a:ln>
            <a:noFill/>
          </a:ln>
        </p:spPr>
        <p:txBody>
          <a:bodyPr anchorCtr="0" anchor="t" bIns="45700" lIns="91425" spcFirstLastPara="1" rIns="91425" wrap="square" tIns="45700">
            <a:noAutofit/>
          </a:bodyPr>
          <a:lstStyle/>
          <a:p>
            <a:pPr indent="-255587" lvl="0" marL="365125" marR="0" rtl="0" algn="l">
              <a:lnSpc>
                <a:spcPct val="90000"/>
              </a:lnSpc>
              <a:spcBef>
                <a:spcPts val="0"/>
              </a:spcBef>
              <a:spcAft>
                <a:spcPts val="0"/>
              </a:spcAft>
              <a:buClr>
                <a:schemeClr val="accent1"/>
              </a:buClr>
              <a:buSzPts val="1632"/>
              <a:buFont typeface="Noto Sans Symbols"/>
              <a:buNone/>
            </a:pPr>
            <a:r>
              <a:rPr b="0" i="0" lang="en-US" sz="2400" u="none">
                <a:solidFill>
                  <a:schemeClr val="dk1"/>
                </a:solidFill>
                <a:latin typeface="Lucida Sans"/>
                <a:ea typeface="Lucida Sans"/>
                <a:cs typeface="Lucida Sans"/>
                <a:sym typeface="Lucida Sans"/>
              </a:rPr>
              <a:t>	</a:t>
            </a:r>
            <a:endParaRPr/>
          </a:p>
          <a:p>
            <a:pPr indent="-255587" lvl="0" marL="365125" marR="0" rtl="0" algn="l">
              <a:lnSpc>
                <a:spcPct val="90000"/>
              </a:lnSpc>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632"/>
              <a:buFont typeface="Noto Sans Symbols"/>
              <a:buNone/>
            </a:pPr>
            <a:r>
              <a:rPr b="0" i="0" lang="en-US" sz="2400" u="none">
                <a:solidFill>
                  <a:schemeClr val="dk1"/>
                </a:solidFill>
                <a:latin typeface="Lucida Sans"/>
                <a:ea typeface="Lucida Sans"/>
                <a:cs typeface="Lucida Sans"/>
                <a:sym typeface="Lucida Sans"/>
              </a:rPr>
              <a:t>Due to wastages, distributional and institutional (GUMA &amp; SALWACO) problems</a:t>
            </a:r>
            <a:endParaRPr/>
          </a:p>
          <a:p>
            <a:pPr indent="-152400" lvl="0" marL="365760" marR="0" rtl="0" algn="l">
              <a:spcBef>
                <a:spcPts val="400"/>
              </a:spcBef>
              <a:spcAft>
                <a:spcPts val="0"/>
              </a:spcAft>
              <a:buClr>
                <a:schemeClr val="accent1"/>
              </a:buClr>
              <a:buSzPts val="1632"/>
              <a:buFont typeface="Noto Sans Symbols"/>
              <a:buNone/>
            </a:pPr>
            <a:r>
              <a:t/>
            </a:r>
            <a:endParaRPr b="0" i="0" sz="2400" u="none">
              <a:solidFill>
                <a:schemeClr val="dk1"/>
              </a:solidFill>
              <a:latin typeface="Lucida Sans"/>
              <a:ea typeface="Lucida Sans"/>
              <a:cs typeface="Lucida Sans"/>
              <a:sym typeface="Lucida Sans"/>
            </a:endParaRPr>
          </a:p>
        </p:txBody>
      </p:sp>
      <p:sp>
        <p:nvSpPr>
          <p:cNvPr id="575" name="Google Shape;575;p8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There is high demand for water, </a:t>
            </a:r>
            <a:br>
              <a:rPr b="1" i="0" lang="en-US" sz="3690" u="none" cap="none" strike="noStrike">
                <a:solidFill>
                  <a:schemeClr val="dk2"/>
                </a:solidFill>
                <a:latin typeface="Lucida Sans"/>
                <a:ea typeface="Lucida Sans"/>
                <a:cs typeface="Lucida Sans"/>
                <a:sym typeface="Lucida Sans"/>
              </a:rPr>
            </a:br>
            <a:r>
              <a:rPr b="1" i="0" lang="en-US" sz="3690" u="none" cap="none" strike="noStrike">
                <a:solidFill>
                  <a:schemeClr val="dk2"/>
                </a:solidFill>
                <a:latin typeface="Lucida Sans"/>
                <a:ea typeface="Lucida Sans"/>
                <a:cs typeface="Lucida Sans"/>
                <a:sym typeface="Lucida Sans"/>
              </a:rPr>
              <a:t>even unmet demand</a:t>
            </a:r>
            <a:endParaRPr b="1" i="0" sz="3690" u="none" cap="none" strike="noStrike">
              <a:solidFill>
                <a:schemeClr val="dk2"/>
              </a:solidFill>
              <a:latin typeface="Lucida Sans"/>
              <a:ea typeface="Lucida Sans"/>
              <a:cs typeface="Lucida Sans"/>
              <a:sym typeface="Lucida Sans"/>
            </a:endParaRPr>
          </a:p>
        </p:txBody>
      </p:sp>
      <p:pic>
        <p:nvPicPr>
          <p:cNvPr id="576" name="Google Shape;576;p81"/>
          <p:cNvPicPr preferRelativeResize="0"/>
          <p:nvPr/>
        </p:nvPicPr>
        <p:blipFill rotWithShape="1">
          <a:blip r:embed="rId3">
            <a:alphaModFix/>
          </a:blip>
          <a:srcRect b="0" l="0" r="0" t="0"/>
          <a:stretch/>
        </p:blipFill>
        <p:spPr>
          <a:xfrm>
            <a:off x="838200" y="1371600"/>
            <a:ext cx="7467600" cy="3962400"/>
          </a:xfrm>
          <a:prstGeom prst="rect">
            <a:avLst/>
          </a:prstGeom>
          <a:noFill/>
          <a:ln cap="flat" cmpd="sng" w="12700">
            <a:solidFill>
              <a:schemeClr val="dk1"/>
            </a:solidFill>
            <a:prstDash val="solid"/>
            <a:miter lim="800000"/>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2"/>
          <p:cNvSpPr txBox="1"/>
          <p:nvPr>
            <p:ph idx="1" type="body"/>
          </p:nvPr>
        </p:nvSpPr>
        <p:spPr>
          <a:xfrm>
            <a:off x="457200" y="1219200"/>
            <a:ext cx="8229600" cy="5105400"/>
          </a:xfrm>
          <a:prstGeom prst="rect">
            <a:avLst/>
          </a:prstGeom>
          <a:noFill/>
          <a:ln>
            <a:noFill/>
          </a:ln>
        </p:spPr>
        <p:txBody>
          <a:bodyPr anchorCtr="0" anchor="t" bIns="45700" lIns="91425" spcFirstLastPara="1" rIns="91425" wrap="square" tIns="45700">
            <a:noAutofit/>
          </a:bodyPr>
          <a:lstStyle/>
          <a:p>
            <a:pPr indent="-255587" lvl="0" marL="365125" marR="0" rtl="0" algn="l">
              <a:lnSpc>
                <a:spcPct val="90000"/>
              </a:lnSpc>
              <a:spcBef>
                <a:spcPts val="0"/>
              </a:spcBef>
              <a:spcAft>
                <a:spcPts val="0"/>
              </a:spcAft>
              <a:buClr>
                <a:schemeClr val="accent1"/>
              </a:buClr>
              <a:buSzPts val="1768"/>
              <a:buFont typeface="Arial"/>
              <a:buChar char="•"/>
            </a:pPr>
            <a:r>
              <a:rPr b="0" i="0" lang="en-US" sz="2600" u="none">
                <a:solidFill>
                  <a:schemeClr val="dk1"/>
                </a:solidFill>
                <a:latin typeface="Lucida Sans"/>
                <a:ea typeface="Lucida Sans"/>
                <a:cs typeface="Lucida Sans"/>
                <a:sym typeface="Lucida Sans"/>
              </a:rPr>
              <a:t>High demand and low supply          </a:t>
            </a:r>
            <a:endParaRPr/>
          </a:p>
          <a:p>
            <a:pPr indent="-228599" lvl="1" marL="620712" marR="0" rtl="0" algn="l">
              <a:lnSpc>
                <a:spcPct val="90000"/>
              </a:lnSpc>
              <a:spcBef>
                <a:spcPts val="0"/>
              </a:spcBef>
              <a:spcAft>
                <a:spcPts val="0"/>
              </a:spcAft>
              <a:buClr>
                <a:schemeClr val="accent1"/>
              </a:buClr>
              <a:buSzPts val="2600"/>
              <a:buFont typeface="Arial"/>
              <a:buChar char="–"/>
            </a:pPr>
            <a:r>
              <a:rPr b="0" i="1" lang="en-US" sz="2600" u="sng" cap="none" strike="noStrike">
                <a:solidFill>
                  <a:srgbClr val="FF0000"/>
                </a:solidFill>
                <a:latin typeface="Lucida Sans"/>
                <a:ea typeface="Lucida Sans"/>
                <a:cs typeface="Lucida Sans"/>
                <a:sym typeface="Lucida Sans"/>
              </a:rPr>
              <a:t>Firms/households pay a high price for water; water is expensive</a:t>
            </a:r>
            <a:endParaRPr/>
          </a:p>
          <a:p>
            <a:pPr indent="-255587" lvl="0" marL="365125" marR="0" rtl="0" algn="l">
              <a:lnSpc>
                <a:spcPct val="90000"/>
              </a:lnSpc>
              <a:spcBef>
                <a:spcPts val="0"/>
              </a:spcBef>
              <a:spcAft>
                <a:spcPts val="0"/>
              </a:spcAft>
              <a:buClr>
                <a:schemeClr val="accent1"/>
              </a:buClr>
              <a:buSzPts val="1768"/>
              <a:buFont typeface="Arial"/>
              <a:buChar char="•"/>
            </a:pPr>
            <a:r>
              <a:rPr b="0" i="0" lang="en-US" sz="2600" u="none">
                <a:solidFill>
                  <a:schemeClr val="dk1"/>
                </a:solidFill>
                <a:latin typeface="Lucida Sans"/>
                <a:ea typeface="Lucida Sans"/>
                <a:cs typeface="Lucida Sans"/>
                <a:sym typeface="Lucida Sans"/>
              </a:rPr>
              <a:t>Removing the constraint would lead to increased growth or productivity </a:t>
            </a:r>
            <a:endParaRPr/>
          </a:p>
          <a:p>
            <a:pPr indent="-228599" lvl="1" marL="620712" marR="0" rtl="0" algn="l">
              <a:lnSpc>
                <a:spcPct val="90000"/>
              </a:lnSpc>
              <a:spcBef>
                <a:spcPts val="0"/>
              </a:spcBef>
              <a:spcAft>
                <a:spcPts val="0"/>
              </a:spcAft>
              <a:buClr>
                <a:schemeClr val="accent1"/>
              </a:buClr>
              <a:buSzPts val="2600"/>
              <a:buFont typeface="Arial"/>
              <a:buChar char="–"/>
            </a:pPr>
            <a:r>
              <a:rPr b="0" i="1" lang="en-US" sz="2600" u="sng" cap="none" strike="noStrike">
                <a:solidFill>
                  <a:srgbClr val="FF0000"/>
                </a:solidFill>
                <a:latin typeface="Lucida Sans"/>
                <a:ea typeface="Lucida Sans"/>
                <a:cs typeface="Lucida Sans"/>
                <a:sym typeface="Lucida Sans"/>
              </a:rPr>
              <a:t>High health care expenses from water borne disease and lost productivity caring for self or others</a:t>
            </a:r>
            <a:endParaRPr/>
          </a:p>
          <a:p>
            <a:pPr indent="-228599" lvl="1" marL="620712" marR="0" rtl="0" algn="l">
              <a:lnSpc>
                <a:spcPct val="90000"/>
              </a:lnSpc>
              <a:spcBef>
                <a:spcPts val="0"/>
              </a:spcBef>
              <a:spcAft>
                <a:spcPts val="0"/>
              </a:spcAft>
              <a:buClr>
                <a:schemeClr val="accent1"/>
              </a:buClr>
              <a:buSzPts val="2600"/>
              <a:buFont typeface="Arial"/>
              <a:buChar char="–"/>
            </a:pPr>
            <a:r>
              <a:rPr b="0" i="1" lang="en-US" sz="2600" u="sng" cap="none" strike="noStrike">
                <a:solidFill>
                  <a:srgbClr val="FF0000"/>
                </a:solidFill>
                <a:latin typeface="Lucida Sans"/>
                <a:ea typeface="Lucida Sans"/>
                <a:cs typeface="Lucida Sans"/>
                <a:sym typeface="Lucida Sans"/>
              </a:rPr>
              <a:t>Lost time collecting water; impacts wages and firm productivity</a:t>
            </a:r>
            <a:endParaRPr/>
          </a:p>
          <a:p>
            <a:pPr indent="-255587" lvl="0" marL="365125" marR="0" rtl="0" algn="l">
              <a:lnSpc>
                <a:spcPct val="90000"/>
              </a:lnSpc>
              <a:spcBef>
                <a:spcPts val="0"/>
              </a:spcBef>
              <a:spcAft>
                <a:spcPts val="0"/>
              </a:spcAft>
              <a:buClr>
                <a:schemeClr val="accent1"/>
              </a:buClr>
              <a:buSzPts val="1768"/>
              <a:buFont typeface="Arial"/>
              <a:buChar char="•"/>
            </a:pPr>
            <a:r>
              <a:rPr b="0" i="0" lang="en-US" sz="2600" u="none">
                <a:solidFill>
                  <a:schemeClr val="dk1"/>
                </a:solidFill>
                <a:latin typeface="Lucida Sans"/>
                <a:ea typeface="Lucida Sans"/>
                <a:cs typeface="Lucida Sans"/>
                <a:sym typeface="Lucida Sans"/>
              </a:rPr>
              <a:t>People are trying to get around the constraint </a:t>
            </a:r>
            <a:endParaRPr/>
          </a:p>
          <a:p>
            <a:pPr indent="-228599" lvl="1" marL="620712" marR="0" rtl="0" algn="l">
              <a:lnSpc>
                <a:spcPct val="90000"/>
              </a:lnSpc>
              <a:spcBef>
                <a:spcPts val="0"/>
              </a:spcBef>
              <a:spcAft>
                <a:spcPts val="0"/>
              </a:spcAft>
              <a:buClr>
                <a:schemeClr val="accent1"/>
              </a:buClr>
              <a:buSzPts val="2600"/>
              <a:buFont typeface="Arial"/>
              <a:buChar char="–"/>
            </a:pPr>
            <a:r>
              <a:rPr b="0" i="1" lang="en-US" sz="2600" u="sng" cap="none" strike="noStrike">
                <a:solidFill>
                  <a:srgbClr val="FF0000"/>
                </a:solidFill>
                <a:latin typeface="Lucida Sans"/>
                <a:ea typeface="Lucida Sans"/>
                <a:cs typeface="Lucida Sans"/>
                <a:sym typeface="Lucida Sans"/>
              </a:rPr>
              <a:t>Using unsafe water sources, especially in rural areas</a:t>
            </a:r>
            <a:endParaRPr/>
          </a:p>
          <a:p>
            <a:pPr indent="-143764" lvl="0" marL="365760" marR="0" rtl="0" algn="l">
              <a:spcBef>
                <a:spcPts val="400"/>
              </a:spcBef>
              <a:spcAft>
                <a:spcPts val="0"/>
              </a:spcAft>
              <a:buClr>
                <a:schemeClr val="accent1"/>
              </a:buClr>
              <a:buSzPts val="1768"/>
              <a:buFont typeface="Noto Sans Symbols"/>
              <a:buNone/>
            </a:pPr>
            <a:r>
              <a:t/>
            </a:r>
            <a:endParaRPr b="0" i="1" sz="2600" u="sng" cap="none" strike="noStrike">
              <a:solidFill>
                <a:srgbClr val="FF0000"/>
              </a:solidFill>
              <a:latin typeface="Lucida Sans"/>
              <a:ea typeface="Lucida Sans"/>
              <a:cs typeface="Lucida Sans"/>
              <a:sym typeface="Lucida Sans"/>
            </a:endParaRPr>
          </a:p>
        </p:txBody>
      </p:sp>
      <p:sp>
        <p:nvSpPr>
          <p:cNvPr id="582" name="Google Shape;582;p82"/>
          <p:cNvSpPr txBox="1"/>
          <p:nvPr>
            <p:ph idx="4294967295" type="title"/>
          </p:nvPr>
        </p:nvSpPr>
        <p:spPr>
          <a:xfrm>
            <a:off x="304800" y="0"/>
            <a:ext cx="85344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Lucida Sans"/>
              <a:buNone/>
            </a:pPr>
            <a:r>
              <a:rPr b="1" i="0" lang="en-US" sz="3200" u="none" cap="none" strike="noStrike">
                <a:solidFill>
                  <a:schemeClr val="dk2"/>
                </a:solidFill>
                <a:latin typeface="Lucida Sans"/>
                <a:ea typeface="Lucida Sans"/>
                <a:cs typeface="Lucida Sans"/>
                <a:sym typeface="Lucida Sans"/>
              </a:rPr>
              <a:t>Costs of low water and sanitation supply?;  Why is this a constraint to growth?</a:t>
            </a:r>
            <a:endParaRPr b="1" i="0" sz="3200" u="none" cap="none" strike="noStrike">
              <a:solidFill>
                <a:schemeClr val="dk2"/>
              </a:solidFill>
              <a:latin typeface="Lucida Sans"/>
              <a:ea typeface="Lucida Sans"/>
              <a:cs typeface="Lucida Sans"/>
              <a:sym typeface="Lucida Sans"/>
            </a:endParaRPr>
          </a:p>
        </p:txBody>
      </p:sp>
      <p:sp>
        <p:nvSpPr>
          <p:cNvPr id="583" name="Google Shape;583;p82"/>
          <p:cNvSpPr/>
          <p:nvPr/>
        </p:nvSpPr>
        <p:spPr>
          <a:xfrm>
            <a:off x="5791200" y="1219200"/>
            <a:ext cx="914400" cy="484187"/>
          </a:xfrm>
          <a:prstGeom prst="rightArrow">
            <a:avLst>
              <a:gd fmla="val 13561" name="adj1"/>
              <a:gd fmla="val 50000" name="adj2"/>
            </a:avLst>
          </a:prstGeom>
          <a:solidFill>
            <a:schemeClr val="accent1"/>
          </a:solidFill>
          <a:ln cap="flat" cmpd="thickThin" w="55000">
            <a:solidFill>
              <a:srgbClr val="1E76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4" name="Google Shape;584;p82"/>
          <p:cNvSpPr/>
          <p:nvPr/>
        </p:nvSpPr>
        <p:spPr>
          <a:xfrm>
            <a:off x="6248400" y="2590800"/>
            <a:ext cx="914400" cy="484187"/>
          </a:xfrm>
          <a:prstGeom prst="rightArrow">
            <a:avLst>
              <a:gd fmla="val 13561" name="adj1"/>
              <a:gd fmla="val 50000" name="adj2"/>
            </a:avLst>
          </a:prstGeom>
          <a:solidFill>
            <a:schemeClr val="accent1"/>
          </a:solidFill>
          <a:ln cap="flat" cmpd="thickThin" w="55000">
            <a:solidFill>
              <a:srgbClr val="1E76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85" name="Google Shape;585;p82"/>
          <p:cNvSpPr/>
          <p:nvPr/>
        </p:nvSpPr>
        <p:spPr>
          <a:xfrm>
            <a:off x="8305800" y="4800600"/>
            <a:ext cx="685800" cy="484187"/>
          </a:xfrm>
          <a:prstGeom prst="rightArrow">
            <a:avLst>
              <a:gd fmla="val 10881" name="adj1"/>
              <a:gd fmla="val 50000" name="adj2"/>
            </a:avLst>
          </a:prstGeom>
          <a:solidFill>
            <a:schemeClr val="accent1"/>
          </a:solidFill>
          <a:ln cap="flat" cmpd="thickThin" w="55000">
            <a:solidFill>
              <a:srgbClr val="1E76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83"/>
          <p:cNvSpPr txBox="1"/>
          <p:nvPr>
            <p:ph idx="1" type="body"/>
          </p:nvPr>
        </p:nvSpPr>
        <p:spPr>
          <a:xfrm>
            <a:off x="457200" y="1481137"/>
            <a:ext cx="8229600" cy="49958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90000"/>
              </a:lnSpc>
              <a:spcBef>
                <a:spcPts val="0"/>
              </a:spcBef>
              <a:spcAft>
                <a:spcPts val="0"/>
              </a:spcAft>
              <a:buClr>
                <a:schemeClr val="accent1"/>
              </a:buClr>
              <a:buSzPts val="1292"/>
              <a:buFont typeface="Arial"/>
              <a:buChar char="•"/>
            </a:pPr>
            <a:r>
              <a:rPr b="0" i="1" lang="en-US" sz="1900" u="sng">
                <a:solidFill>
                  <a:schemeClr val="dk1"/>
                </a:solidFill>
                <a:latin typeface="Lucida Sans"/>
                <a:ea typeface="Lucida Sans"/>
                <a:cs typeface="Lucida Sans"/>
                <a:sym typeface="Lucida Sans"/>
              </a:rPr>
              <a:t>Summary</a:t>
            </a:r>
            <a:r>
              <a:rPr b="0" i="0" lang="en-US" sz="1900" u="none">
                <a:solidFill>
                  <a:schemeClr val="dk1"/>
                </a:solidFill>
                <a:latin typeface="Lucida Sans"/>
                <a:ea typeface="Lucida Sans"/>
                <a:cs typeface="Lucida Sans"/>
                <a:sym typeface="Lucida Sans"/>
              </a:rPr>
              <a:t>:  Households spending time and money because of low supply of water and sanitation</a:t>
            </a:r>
            <a:endParaRPr/>
          </a:p>
          <a:p>
            <a:pPr indent="-255587" lvl="0" marL="365125" marR="0" rtl="0" algn="l">
              <a:lnSpc>
                <a:spcPct val="90000"/>
              </a:lnSpc>
              <a:spcBef>
                <a:spcPts val="0"/>
              </a:spcBef>
              <a:spcAft>
                <a:spcPts val="0"/>
              </a:spcAft>
              <a:buClr>
                <a:schemeClr val="accent1"/>
              </a:buClr>
              <a:buSzPts val="1292"/>
              <a:buFont typeface="Noto Sans Symbols"/>
              <a:buNone/>
            </a:pPr>
            <a:r>
              <a:t/>
            </a:r>
            <a:endParaRPr b="0" i="0" sz="1900" u="none">
              <a:solidFill>
                <a:schemeClr val="dk1"/>
              </a:solidFill>
              <a:latin typeface="Lucida Sans"/>
              <a:ea typeface="Lucida Sans"/>
              <a:cs typeface="Lucida Sans"/>
              <a:sym typeface="Lucida Sans"/>
            </a:endParaRPr>
          </a:p>
          <a:p>
            <a:pPr indent="-228599" lvl="1" marL="620712" marR="0" rtl="0" algn="l">
              <a:lnSpc>
                <a:spcPct val="90000"/>
              </a:lnSpc>
              <a:spcBef>
                <a:spcPts val="0"/>
              </a:spcBef>
              <a:spcAft>
                <a:spcPts val="0"/>
              </a:spcAft>
              <a:buClr>
                <a:schemeClr val="accent1"/>
              </a:buClr>
              <a:buSzPts val="1900"/>
              <a:buFont typeface="Arial"/>
              <a:buChar char="–"/>
            </a:pPr>
            <a:r>
              <a:rPr b="0" i="0" lang="en-US" sz="1900" u="none" cap="none" strike="noStrike">
                <a:solidFill>
                  <a:schemeClr val="dk1"/>
                </a:solidFill>
                <a:latin typeface="Lucida Sans"/>
                <a:ea typeface="Lucida Sans"/>
                <a:cs typeface="Lucida Sans"/>
                <a:sym typeface="Lucida Sans"/>
              </a:rPr>
              <a:t>Constraints Analysis estimate of total economic cost = approximately </a:t>
            </a:r>
            <a:r>
              <a:rPr b="0" i="1" lang="en-US" sz="1900" u="sng" cap="none" strike="noStrike">
                <a:solidFill>
                  <a:srgbClr val="FF0000"/>
                </a:solidFill>
                <a:latin typeface="Lucida Sans"/>
                <a:ea typeface="Lucida Sans"/>
                <a:cs typeface="Lucida Sans"/>
                <a:sym typeface="Lucida Sans"/>
              </a:rPr>
              <a:t>USD $93 per year per household</a:t>
            </a:r>
            <a:endParaRPr/>
          </a:p>
          <a:p>
            <a:pPr indent="-228599" lvl="1" marL="620712" marR="0" rtl="0" algn="l">
              <a:lnSpc>
                <a:spcPct val="90000"/>
              </a:lnSpc>
              <a:spcBef>
                <a:spcPts val="0"/>
              </a:spcBef>
              <a:spcAft>
                <a:spcPts val="0"/>
              </a:spcAft>
              <a:buClr>
                <a:schemeClr val="accent1"/>
              </a:buClr>
              <a:buSzPts val="1900"/>
              <a:buFont typeface="Verdana"/>
              <a:buNone/>
            </a:pPr>
            <a:r>
              <a:t/>
            </a:r>
            <a:endParaRPr b="0" i="1" sz="1900" u="sng" cap="none" strike="noStrike">
              <a:solidFill>
                <a:srgbClr val="FF0000"/>
              </a:solidFill>
              <a:latin typeface="Lucida Sans"/>
              <a:ea typeface="Lucida Sans"/>
              <a:cs typeface="Lucida Sans"/>
              <a:sym typeface="Lucida Sans"/>
            </a:endParaRPr>
          </a:p>
          <a:p>
            <a:pPr indent="-228599" lvl="1" marL="620712" marR="0" rtl="0" algn="l">
              <a:lnSpc>
                <a:spcPct val="90000"/>
              </a:lnSpc>
              <a:spcBef>
                <a:spcPts val="0"/>
              </a:spcBef>
              <a:spcAft>
                <a:spcPts val="0"/>
              </a:spcAft>
              <a:buClr>
                <a:schemeClr val="accent1"/>
              </a:buClr>
              <a:buSzPts val="1900"/>
              <a:buFont typeface="Arial"/>
              <a:buChar char="–"/>
            </a:pPr>
            <a:r>
              <a:rPr b="0" i="0" lang="en-US" sz="1900" u="none" cap="none" strike="noStrike">
                <a:solidFill>
                  <a:schemeClr val="dk1"/>
                </a:solidFill>
                <a:latin typeface="Lucida Sans"/>
                <a:ea typeface="Lucida Sans"/>
                <a:cs typeface="Lucida Sans"/>
                <a:sym typeface="Lucida Sans"/>
              </a:rPr>
              <a:t>This includes: Cost of water + Health expenses + Value of time lost to illness and water collection</a:t>
            </a:r>
            <a:endParaRPr/>
          </a:p>
          <a:p>
            <a:pPr indent="-173545" lvl="0" marL="365125" marR="0" rtl="0" algn="l">
              <a:lnSpc>
                <a:spcPct val="90000"/>
              </a:lnSpc>
              <a:spcBef>
                <a:spcPts val="0"/>
              </a:spcBef>
              <a:spcAft>
                <a:spcPts val="0"/>
              </a:spcAft>
              <a:buClr>
                <a:schemeClr val="accent1"/>
              </a:buClr>
              <a:buSzPts val="1292"/>
              <a:buFont typeface="Arial"/>
              <a:buNone/>
            </a:pPr>
            <a:r>
              <a:t/>
            </a:r>
            <a:endParaRPr b="0" i="1" sz="1900" u="sng">
              <a:solidFill>
                <a:schemeClr val="dk1"/>
              </a:solidFill>
              <a:latin typeface="Lucida Sans"/>
              <a:ea typeface="Lucida Sans"/>
              <a:cs typeface="Lucida Sans"/>
              <a:sym typeface="Lucida Sans"/>
            </a:endParaRPr>
          </a:p>
          <a:p>
            <a:pPr indent="-255587" lvl="0" marL="365125" marR="0" rtl="0" algn="l">
              <a:lnSpc>
                <a:spcPct val="90000"/>
              </a:lnSpc>
              <a:spcBef>
                <a:spcPts val="0"/>
              </a:spcBef>
              <a:spcAft>
                <a:spcPts val="0"/>
              </a:spcAft>
              <a:buClr>
                <a:schemeClr val="accent1"/>
              </a:buClr>
              <a:buSzPts val="1904"/>
              <a:buFont typeface="Arial"/>
              <a:buChar char="•"/>
            </a:pPr>
            <a:r>
              <a:rPr b="0" i="1" lang="en-US" sz="2800" u="sng">
                <a:solidFill>
                  <a:schemeClr val="dk1"/>
                </a:solidFill>
                <a:latin typeface="Lucida Sans"/>
                <a:ea typeface="Lucida Sans"/>
                <a:cs typeface="Lucida Sans"/>
                <a:sym typeface="Lucida Sans"/>
              </a:rPr>
              <a:t>Possible Impact on Women and Youth</a:t>
            </a:r>
            <a:r>
              <a:rPr b="0" i="0" lang="en-US" sz="2800" u="none">
                <a:solidFill>
                  <a:schemeClr val="dk1"/>
                </a:solidFill>
                <a:latin typeface="Lucida Sans"/>
                <a:ea typeface="Lucida Sans"/>
                <a:cs typeface="Lucida Sans"/>
                <a:sym typeface="Lucida Sans"/>
              </a:rPr>
              <a:t>:</a:t>
            </a:r>
            <a:endParaRPr/>
          </a:p>
          <a:p>
            <a:pPr indent="-228599" lvl="1" marL="620712" marR="0" rtl="0" algn="just">
              <a:lnSpc>
                <a:spcPct val="90000"/>
              </a:lnSpc>
              <a:spcBef>
                <a:spcPts val="300"/>
              </a:spcBef>
              <a:spcAft>
                <a:spcPts val="0"/>
              </a:spcAft>
              <a:buClr>
                <a:schemeClr val="accent1"/>
              </a:buClr>
              <a:buSzPts val="1900"/>
              <a:buFont typeface="Arial"/>
              <a:buChar char="–"/>
            </a:pPr>
            <a:r>
              <a:rPr b="0" i="0" lang="en-US" sz="1900" u="none" cap="none" strike="noStrike">
                <a:solidFill>
                  <a:schemeClr val="dk1"/>
                </a:solidFill>
                <a:latin typeface="Lucida Sans"/>
                <a:ea typeface="Lucida Sans"/>
                <a:cs typeface="Lucida Sans"/>
                <a:sym typeface="Lucida Sans"/>
              </a:rPr>
              <a:t>Women  and Youth spend a lot of their productive time to collect and use water for cooking and other household work </a:t>
            </a:r>
            <a:endParaRPr/>
          </a:p>
          <a:p>
            <a:pPr indent="-228599" lvl="1" marL="620712" marR="0" rtl="0" algn="just">
              <a:lnSpc>
                <a:spcPct val="90000"/>
              </a:lnSpc>
              <a:spcBef>
                <a:spcPts val="300"/>
              </a:spcBef>
              <a:spcAft>
                <a:spcPts val="0"/>
              </a:spcAft>
              <a:buClr>
                <a:schemeClr val="accent1"/>
              </a:buClr>
              <a:buSzPts val="1900"/>
              <a:buFont typeface="Arial"/>
              <a:buChar char="–"/>
            </a:pPr>
            <a:r>
              <a:rPr b="0" i="0" lang="en-US" sz="1900" u="none" cap="none" strike="noStrike">
                <a:solidFill>
                  <a:schemeClr val="dk1"/>
                </a:solidFill>
                <a:latin typeface="Lucida Sans"/>
                <a:ea typeface="Lucida Sans"/>
                <a:cs typeface="Lucida Sans"/>
                <a:sym typeface="Lucida Sans"/>
              </a:rPr>
              <a:t>Women are also mostly responsible for care of the sick in the family</a:t>
            </a:r>
            <a:endParaRPr/>
          </a:p>
          <a:p>
            <a:pPr indent="-228599" lvl="1" marL="620712" marR="0" rtl="0" algn="just">
              <a:lnSpc>
                <a:spcPct val="90000"/>
              </a:lnSpc>
              <a:spcBef>
                <a:spcPts val="300"/>
              </a:spcBef>
              <a:spcAft>
                <a:spcPts val="0"/>
              </a:spcAft>
              <a:buClr>
                <a:schemeClr val="accent1"/>
              </a:buClr>
              <a:buSzPts val="1900"/>
              <a:buFont typeface="Arial"/>
              <a:buChar char="–"/>
            </a:pPr>
            <a:r>
              <a:rPr b="0" i="0" lang="en-US" sz="1900" u="none" cap="none" strike="noStrike">
                <a:solidFill>
                  <a:schemeClr val="dk1"/>
                </a:solidFill>
                <a:latin typeface="Lucida Sans"/>
                <a:ea typeface="Lucida Sans"/>
                <a:cs typeface="Lucida Sans"/>
                <a:sym typeface="Lucida Sans"/>
              </a:rPr>
              <a:t>Added burden on women which can impact their health, time to engage on productive activities and limiting their contribution to economic growth.</a:t>
            </a:r>
            <a:endParaRPr b="0" i="0" sz="2100" u="none" cap="none" strike="noStrike">
              <a:solidFill>
                <a:schemeClr val="dk1"/>
              </a:solidFill>
              <a:latin typeface="Lucida Sans"/>
              <a:ea typeface="Lucida Sans"/>
              <a:cs typeface="Lucida Sans"/>
              <a:sym typeface="Lucida Sans"/>
            </a:endParaRPr>
          </a:p>
          <a:p>
            <a:pPr indent="-228599" lvl="1" marL="620712" marR="0" rtl="0" algn="l">
              <a:lnSpc>
                <a:spcPct val="90000"/>
              </a:lnSpc>
              <a:spcBef>
                <a:spcPts val="300"/>
              </a:spcBef>
              <a:spcAft>
                <a:spcPts val="0"/>
              </a:spcAft>
              <a:buClr>
                <a:schemeClr val="accent1"/>
              </a:buClr>
              <a:buSzPts val="2100"/>
              <a:buFont typeface="Verdana"/>
              <a:buNone/>
            </a:pPr>
            <a:r>
              <a:t/>
            </a:r>
            <a:endParaRPr b="0" i="0" sz="2100" u="none" cap="none" strike="noStrike">
              <a:solidFill>
                <a:schemeClr val="dk1"/>
              </a:solidFill>
              <a:latin typeface="Lucida Sans"/>
              <a:ea typeface="Lucida Sans"/>
              <a:cs typeface="Lucida Sans"/>
              <a:sym typeface="Lucida Sans"/>
            </a:endParaRPr>
          </a:p>
          <a:p>
            <a:pPr indent="-165353" lvl="0" marL="365760" marR="0" rtl="0" algn="l">
              <a:spcBef>
                <a:spcPts val="400"/>
              </a:spcBef>
              <a:spcAft>
                <a:spcPts val="0"/>
              </a:spcAft>
              <a:buClr>
                <a:schemeClr val="accent1"/>
              </a:buClr>
              <a:buSzPts val="1428"/>
              <a:buFont typeface="Noto Sans Symbols"/>
              <a:buNone/>
            </a:pPr>
            <a:r>
              <a:t/>
            </a:r>
            <a:endParaRPr b="0" i="0" sz="2100" u="none" cap="none" strike="noStrike">
              <a:solidFill>
                <a:schemeClr val="dk1"/>
              </a:solidFill>
              <a:latin typeface="Lucida Sans"/>
              <a:ea typeface="Lucida Sans"/>
              <a:cs typeface="Lucida Sans"/>
              <a:sym typeface="Lucida Sans"/>
            </a:endParaRPr>
          </a:p>
        </p:txBody>
      </p:sp>
      <p:sp>
        <p:nvSpPr>
          <p:cNvPr id="591" name="Google Shape;591;p83"/>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00"/>
              <a:buFont typeface="Lucida Sans"/>
              <a:buNone/>
            </a:pPr>
            <a:r>
              <a:rPr b="1" i="0" lang="en-US" sz="3600" u="none" cap="none" strike="noStrike">
                <a:solidFill>
                  <a:schemeClr val="dk2"/>
                </a:solidFill>
                <a:latin typeface="Lucida Sans"/>
                <a:ea typeface="Lucida Sans"/>
                <a:cs typeface="Lucida Sans"/>
                <a:sym typeface="Lucida Sans"/>
              </a:rPr>
              <a:t>Low supply of water and sanitation as a binding constraint</a:t>
            </a:r>
            <a:endParaRPr b="1" i="0" sz="36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84"/>
          <p:cNvSpPr txBox="1"/>
          <p:nvPr>
            <p:ph idx="4294967295" type="ctrTitle"/>
          </p:nvPr>
        </p:nvSpPr>
        <p:spPr>
          <a:xfrm>
            <a:off x="685800" y="1752601"/>
            <a:ext cx="7772400" cy="182976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2"/>
              </a:buClr>
              <a:buSzPts val="4320"/>
              <a:buFont typeface="Lucida Sans"/>
              <a:buNone/>
            </a:pPr>
            <a:r>
              <a:rPr b="1" i="0" lang="en-US" sz="4320" u="none" cap="none" strike="noStrike">
                <a:solidFill>
                  <a:schemeClr val="dk2"/>
                </a:solidFill>
                <a:latin typeface="Lucida Sans"/>
                <a:ea typeface="Lucida Sans"/>
                <a:cs typeface="Lucida Sans"/>
                <a:sym typeface="Lucida Sans"/>
              </a:rPr>
              <a:t>Preliminary Findings:</a:t>
            </a:r>
            <a:br>
              <a:rPr b="1" i="0" lang="en-US" sz="4320" u="none" cap="none" strike="noStrike">
                <a:solidFill>
                  <a:schemeClr val="dk2"/>
                </a:solidFill>
                <a:latin typeface="Lucida Sans"/>
                <a:ea typeface="Lucida Sans"/>
                <a:cs typeface="Lucida Sans"/>
                <a:sym typeface="Lucida Sans"/>
              </a:rPr>
            </a:br>
            <a:r>
              <a:rPr b="1" i="1" lang="en-US" sz="4320" u="none" cap="none" strike="noStrike">
                <a:solidFill>
                  <a:schemeClr val="dk2"/>
                </a:solidFill>
                <a:latin typeface="Lucida Sans"/>
                <a:ea typeface="Lucida Sans"/>
                <a:cs typeface="Lucida Sans"/>
                <a:sym typeface="Lucida Sans"/>
              </a:rPr>
              <a:t>Policy  and Institutional Effectiveness As A Binding Constraint</a:t>
            </a:r>
            <a:endParaRPr b="1" i="1" sz="432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85"/>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9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According to 2006 IFC/World Bank survey of informal sector in Sierra:</a:t>
            </a:r>
            <a:endParaRPr/>
          </a:p>
          <a:p>
            <a:pPr indent="-228599" lvl="1" marL="620712" marR="0" rtl="0" algn="l">
              <a:lnSpc>
                <a:spcPct val="9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86% say the high cost and burden of licenses</a:t>
            </a:r>
            <a:endParaRPr/>
          </a:p>
          <a:p>
            <a:pPr indent="-228599" lvl="1" marL="620712" marR="0" rtl="0" algn="l">
              <a:lnSpc>
                <a:spcPct val="9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75% say the tax burden</a:t>
            </a:r>
            <a:endParaRPr/>
          </a:p>
          <a:p>
            <a:pPr indent="-228599" lvl="1" marL="620712" marR="0" rtl="0" algn="l">
              <a:lnSpc>
                <a:spcPct val="9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36% of completely informal businesses know nothing about the procedures for formalization in their area of business, and another 40% only know a few detail</a:t>
            </a:r>
            <a:endParaRPr/>
          </a:p>
          <a:p>
            <a:pPr indent="-255587" lvl="0" marL="365125" marR="0" rtl="0" algn="l">
              <a:lnSpc>
                <a:spcPct val="90000"/>
              </a:lnSpc>
              <a:spcBef>
                <a:spcPts val="40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Failure to formalize:</a:t>
            </a:r>
            <a:endParaRPr/>
          </a:p>
          <a:p>
            <a:pPr indent="-228599" lvl="1" marL="620712" marR="0" rtl="0" algn="l">
              <a:lnSpc>
                <a:spcPct val="9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27% found it too costly</a:t>
            </a:r>
            <a:endParaRPr/>
          </a:p>
          <a:p>
            <a:pPr indent="-228599" lvl="1" marL="620712" marR="0" rtl="0" algn="l">
              <a:lnSpc>
                <a:spcPct val="9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26% found the steps too complicated</a:t>
            </a:r>
            <a:endParaRPr/>
          </a:p>
          <a:p>
            <a:pPr indent="-228599" lvl="1" marL="620712" marR="0" rtl="0" algn="l">
              <a:lnSpc>
                <a:spcPct val="90000"/>
              </a:lnSpc>
              <a:spcBef>
                <a:spcPts val="300"/>
              </a:spcBef>
              <a:spcAft>
                <a:spcPts val="0"/>
              </a:spcAft>
              <a:buClr>
                <a:schemeClr val="accent1"/>
              </a:buClr>
              <a:buSzPts val="2300"/>
              <a:buFont typeface="Verdana"/>
              <a:buChar char="◦"/>
            </a:pPr>
            <a:r>
              <a:rPr b="0" i="0" lang="en-US" sz="2300" u="none" cap="none" strike="noStrike">
                <a:solidFill>
                  <a:schemeClr val="dk1"/>
                </a:solidFill>
                <a:latin typeface="Lucida Sans"/>
                <a:ea typeface="Lucida Sans"/>
                <a:cs typeface="Lucida Sans"/>
                <a:sym typeface="Lucida Sans"/>
              </a:rPr>
              <a:t>22% were unable to find the necessary information</a:t>
            </a:r>
            <a:endParaRPr/>
          </a:p>
          <a:p>
            <a:pPr indent="-156717" lvl="0" marL="365760" marR="0" rtl="0" algn="l">
              <a:spcBef>
                <a:spcPts val="400"/>
              </a:spcBef>
              <a:spcAft>
                <a:spcPts val="0"/>
              </a:spcAft>
              <a:buClr>
                <a:schemeClr val="accent1"/>
              </a:buClr>
              <a:buSzPts val="1564"/>
              <a:buFont typeface="Noto Sans Symbols"/>
              <a:buNone/>
            </a:pPr>
            <a:r>
              <a:t/>
            </a:r>
            <a:endParaRPr b="0" i="0" sz="2300" u="none" cap="none" strike="noStrike">
              <a:solidFill>
                <a:schemeClr val="dk1"/>
              </a:solidFill>
              <a:latin typeface="Lucida Sans"/>
              <a:ea typeface="Lucida Sans"/>
              <a:cs typeface="Lucida Sans"/>
              <a:sym typeface="Lucida Sans"/>
            </a:endParaRPr>
          </a:p>
        </p:txBody>
      </p:sp>
      <p:sp>
        <p:nvSpPr>
          <p:cNvPr id="602" name="Google Shape;602;p85"/>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Large Informal Sector</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8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904"/>
              <a:buFont typeface="Noto Sans Symbols"/>
              <a:buChar char="🞂"/>
            </a:pPr>
            <a:r>
              <a:rPr b="0" i="0" lang="en-US" sz="2800" u="none">
                <a:solidFill>
                  <a:schemeClr val="dk1"/>
                </a:solidFill>
                <a:latin typeface="Lucida Sans"/>
                <a:ea typeface="Lucida Sans"/>
                <a:cs typeface="Lucida Sans"/>
                <a:sym typeface="Lucida Sans"/>
              </a:rPr>
              <a:t>Doing Business estimates</a:t>
            </a:r>
            <a:endParaRPr/>
          </a:p>
          <a:p>
            <a:pPr indent="-228599" lvl="1" marL="620712" marR="0" rtl="0" algn="l">
              <a:lnSpc>
                <a:spcPct val="100000"/>
              </a:lnSpc>
              <a:spcBef>
                <a:spcPts val="300"/>
              </a:spcBef>
              <a:spcAft>
                <a:spcPts val="0"/>
              </a:spcAft>
              <a:buClr>
                <a:schemeClr val="accent1"/>
              </a:buClr>
              <a:buSzPts val="2800"/>
              <a:buFont typeface="Verdana"/>
              <a:buChar char="◦"/>
            </a:pPr>
            <a:r>
              <a:rPr b="0" i="0" lang="en-US" sz="2800" u="none" cap="none" strike="noStrike">
                <a:solidFill>
                  <a:schemeClr val="dk1"/>
                </a:solidFill>
                <a:latin typeface="Lucida Sans"/>
                <a:ea typeface="Lucida Sans"/>
                <a:cs typeface="Lucida Sans"/>
                <a:sym typeface="Lucida Sans"/>
              </a:rPr>
              <a:t>33 payments per year</a:t>
            </a:r>
            <a:endParaRPr/>
          </a:p>
          <a:p>
            <a:pPr indent="-228599" lvl="1" marL="620712" marR="0" rtl="0" algn="l">
              <a:lnSpc>
                <a:spcPct val="100000"/>
              </a:lnSpc>
              <a:spcBef>
                <a:spcPts val="300"/>
              </a:spcBef>
              <a:spcAft>
                <a:spcPts val="0"/>
              </a:spcAft>
              <a:buClr>
                <a:schemeClr val="accent1"/>
              </a:buClr>
              <a:buSzPts val="2800"/>
              <a:buFont typeface="Verdana"/>
              <a:buChar char="◦"/>
            </a:pPr>
            <a:r>
              <a:rPr b="0" i="0" lang="en-US" sz="2800" u="none" cap="none" strike="noStrike">
                <a:solidFill>
                  <a:schemeClr val="dk1"/>
                </a:solidFill>
                <a:latin typeface="Lucida Sans"/>
                <a:ea typeface="Lucida Sans"/>
                <a:cs typeface="Lucida Sans"/>
                <a:sym typeface="Lucida Sans"/>
              </a:rPr>
              <a:t>357 hours per year</a:t>
            </a:r>
            <a:endParaRPr/>
          </a:p>
          <a:p>
            <a:pPr indent="-228599" lvl="1" marL="620712" marR="0" rtl="0" algn="l">
              <a:lnSpc>
                <a:spcPct val="100000"/>
              </a:lnSpc>
              <a:spcBef>
                <a:spcPts val="300"/>
              </a:spcBef>
              <a:spcAft>
                <a:spcPts val="0"/>
              </a:spcAft>
              <a:buClr>
                <a:schemeClr val="accent1"/>
              </a:buClr>
              <a:buSzPts val="2800"/>
              <a:buFont typeface="Verdana"/>
              <a:buChar char="◦"/>
            </a:pPr>
            <a:r>
              <a:rPr b="0" i="0" lang="en-US" sz="2800" u="none" cap="none" strike="noStrike">
                <a:solidFill>
                  <a:schemeClr val="dk1"/>
                </a:solidFill>
                <a:latin typeface="Lucida Sans"/>
                <a:ea typeface="Lucida Sans"/>
                <a:cs typeface="Lucida Sans"/>
                <a:sym typeface="Lucida Sans"/>
              </a:rPr>
              <a:t>Driven largely by Social Security (12 payments, 168 hours, 10% rate) and GST (12 payments, 174 hours, 15% rate)</a:t>
            </a:r>
            <a:endParaRPr/>
          </a:p>
          <a:p>
            <a:pPr indent="-255587" lvl="0" marL="365125" marR="0" rtl="0" algn="l">
              <a:lnSpc>
                <a:spcPct val="100000"/>
              </a:lnSpc>
              <a:spcBef>
                <a:spcPts val="400"/>
              </a:spcBef>
              <a:spcAft>
                <a:spcPts val="0"/>
              </a:spcAft>
              <a:buClr>
                <a:schemeClr val="accent1"/>
              </a:buClr>
              <a:buSzPts val="1904"/>
              <a:buFont typeface="Noto Sans Symbols"/>
              <a:buChar char="🞂"/>
            </a:pPr>
            <a:r>
              <a:rPr b="0" i="0" lang="en-US" sz="2800" u="none">
                <a:solidFill>
                  <a:schemeClr val="dk1"/>
                </a:solidFill>
                <a:latin typeface="Lucida Sans"/>
                <a:ea typeface="Lucida Sans"/>
                <a:cs typeface="Lucida Sans"/>
                <a:sym typeface="Lucida Sans"/>
              </a:rPr>
              <a:t>Businesses can save up to 25% and about 40 days per year on taxes alone by remaining informal</a:t>
            </a:r>
            <a:endParaRPr/>
          </a:p>
          <a:p>
            <a:pPr indent="-135128" lvl="0" marL="365760" marR="0" rtl="0" algn="l">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p:txBody>
      </p:sp>
      <p:sp>
        <p:nvSpPr>
          <p:cNvPr id="608" name="Google Shape;608;p86"/>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Taxes</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1"/>
          <p:cNvSpPr txBox="1"/>
          <p:nvPr/>
        </p:nvSpPr>
        <p:spPr>
          <a:xfrm>
            <a:off x="76200" y="228600"/>
            <a:ext cx="5842000" cy="901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F1E25"/>
              </a:buClr>
              <a:buSzPts val="3000"/>
              <a:buFont typeface="Calibri"/>
              <a:buNone/>
            </a:pPr>
            <a:r>
              <a:rPr b="0" i="0" lang="en-US" sz="3000" u="sng">
                <a:solidFill>
                  <a:srgbClr val="3F1E25"/>
                </a:solidFill>
                <a:latin typeface="Calibri"/>
                <a:ea typeface="Calibri"/>
                <a:cs typeface="Calibri"/>
                <a:sym typeface="Calibri"/>
              </a:rPr>
              <a:t>WHAT’S DIFFERENT ABOUT MCC?</a:t>
            </a:r>
            <a:endParaRPr/>
          </a:p>
        </p:txBody>
      </p:sp>
      <p:pic>
        <p:nvPicPr>
          <p:cNvPr id="378" name="Google Shape;378;p51"/>
          <p:cNvPicPr preferRelativeResize="0"/>
          <p:nvPr/>
        </p:nvPicPr>
        <p:blipFill rotWithShape="1">
          <a:blip r:embed="rId3">
            <a:alphaModFix/>
          </a:blip>
          <a:srcRect b="0" l="0" r="0" t="0"/>
          <a:stretch/>
        </p:blipFill>
        <p:spPr>
          <a:xfrm>
            <a:off x="1322387" y="1493837"/>
            <a:ext cx="6284912" cy="4164012"/>
          </a:xfrm>
          <a:prstGeom prst="rect">
            <a:avLst/>
          </a:prstGeom>
          <a:noFill/>
          <a:ln>
            <a:noFill/>
          </a:ln>
        </p:spPr>
      </p:pic>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7"/>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50000"/>
              </a:lnSpc>
              <a:spcBef>
                <a:spcPts val="0"/>
              </a:spcBef>
              <a:spcAft>
                <a:spcPts val="0"/>
              </a:spcAft>
              <a:buClr>
                <a:schemeClr val="accent1"/>
              </a:buClr>
              <a:buSzPts val="1700"/>
              <a:buFont typeface="Noto Sans Symbols"/>
              <a:buChar char="🞂"/>
            </a:pPr>
            <a:r>
              <a:rPr b="0" i="0" lang="en-US" sz="2500" u="none">
                <a:solidFill>
                  <a:schemeClr val="dk1"/>
                </a:solidFill>
                <a:latin typeface="Lucida Sans"/>
                <a:ea typeface="Lucida Sans"/>
                <a:cs typeface="Lucida Sans"/>
                <a:sym typeface="Lucida Sans"/>
              </a:rPr>
              <a:t>Policy ineffectiveness leads to institutional ineffectiveness</a:t>
            </a:r>
            <a:endParaRPr/>
          </a:p>
          <a:p>
            <a:pPr indent="-228599" lvl="1" marL="620712" marR="0" rtl="0" algn="l">
              <a:lnSpc>
                <a:spcPct val="150000"/>
              </a:lnSpc>
              <a:spcBef>
                <a:spcPts val="300"/>
              </a:spcBef>
              <a:spcAft>
                <a:spcPts val="0"/>
              </a:spcAft>
              <a:buClr>
                <a:schemeClr val="accent1"/>
              </a:buClr>
              <a:buSzPts val="2100"/>
              <a:buFont typeface="Verdana"/>
              <a:buChar char="◦"/>
            </a:pPr>
            <a:r>
              <a:rPr b="0" i="0" lang="en-US" sz="2100" u="none" cap="none" strike="noStrike">
                <a:solidFill>
                  <a:schemeClr val="dk1"/>
                </a:solidFill>
                <a:latin typeface="Lucida Sans"/>
                <a:ea typeface="Lucida Sans"/>
                <a:cs typeface="Lucida Sans"/>
                <a:sym typeface="Lucida Sans"/>
              </a:rPr>
              <a:t>More informal firms require more revenue agents to try to collect taxes</a:t>
            </a:r>
            <a:endParaRPr/>
          </a:p>
          <a:p>
            <a:pPr indent="-228599" lvl="1" marL="620712" marR="0" rtl="0" algn="l">
              <a:lnSpc>
                <a:spcPct val="150000"/>
              </a:lnSpc>
              <a:spcBef>
                <a:spcPts val="300"/>
              </a:spcBef>
              <a:spcAft>
                <a:spcPts val="0"/>
              </a:spcAft>
              <a:buClr>
                <a:schemeClr val="accent1"/>
              </a:buClr>
              <a:buSzPts val="2100"/>
              <a:buFont typeface="Verdana"/>
              <a:buChar char="◦"/>
            </a:pPr>
            <a:r>
              <a:rPr b="0" i="0" lang="en-US" sz="2100" u="none" cap="none" strike="noStrike">
                <a:solidFill>
                  <a:schemeClr val="dk1"/>
                </a:solidFill>
                <a:latin typeface="Lucida Sans"/>
                <a:ea typeface="Lucida Sans"/>
                <a:cs typeface="Lucida Sans"/>
                <a:sym typeface="Lucida Sans"/>
              </a:rPr>
              <a:t>Low tax revenue as a percentage of GDP is shown in CA</a:t>
            </a:r>
            <a:endParaRPr/>
          </a:p>
          <a:p>
            <a:pPr indent="-228599" lvl="1" marL="620712" marR="0" rtl="0" algn="l">
              <a:lnSpc>
                <a:spcPct val="150000"/>
              </a:lnSpc>
              <a:spcBef>
                <a:spcPts val="300"/>
              </a:spcBef>
              <a:spcAft>
                <a:spcPts val="0"/>
              </a:spcAft>
              <a:buClr>
                <a:schemeClr val="accent1"/>
              </a:buClr>
              <a:buSzPts val="2100"/>
              <a:buFont typeface="Verdana"/>
              <a:buChar char="◦"/>
            </a:pPr>
            <a:r>
              <a:rPr b="0" i="0" lang="en-US" sz="2100" u="none" cap="none" strike="noStrike">
                <a:solidFill>
                  <a:schemeClr val="dk1"/>
                </a:solidFill>
                <a:latin typeface="Lucida Sans"/>
                <a:ea typeface="Lucida Sans"/>
                <a:cs typeface="Lucida Sans"/>
                <a:sym typeface="Lucida Sans"/>
              </a:rPr>
              <a:t>Lower tax revenue leads to more borrowing or reduced spending on needs such as infrastructure (also shown in CA)</a:t>
            </a:r>
            <a:endParaRPr/>
          </a:p>
          <a:p>
            <a:pPr indent="-165353" lvl="0" marL="365760" marR="0" rtl="0" algn="l">
              <a:spcBef>
                <a:spcPts val="400"/>
              </a:spcBef>
              <a:spcAft>
                <a:spcPts val="0"/>
              </a:spcAft>
              <a:buClr>
                <a:schemeClr val="accent1"/>
              </a:buClr>
              <a:buSzPts val="1428"/>
              <a:buFont typeface="Noto Sans Symbols"/>
              <a:buNone/>
            </a:pPr>
            <a:r>
              <a:t/>
            </a:r>
            <a:endParaRPr b="0" i="0" sz="2100" u="none" cap="none" strike="noStrike">
              <a:solidFill>
                <a:schemeClr val="dk1"/>
              </a:solidFill>
              <a:latin typeface="Lucida Sans"/>
              <a:ea typeface="Lucida Sans"/>
              <a:cs typeface="Lucida Sans"/>
              <a:sym typeface="Lucida Sans"/>
            </a:endParaRPr>
          </a:p>
        </p:txBody>
      </p:sp>
      <p:sp>
        <p:nvSpPr>
          <p:cNvPr id="614" name="Google Shape;614;p87"/>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Effects of tax inefficiencies </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88"/>
          <p:cNvSpPr txBox="1"/>
          <p:nvPr>
            <p:ph idx="1" type="body"/>
          </p:nvPr>
        </p:nvSpPr>
        <p:spPr>
          <a:xfrm>
            <a:off x="457200" y="1143000"/>
            <a:ext cx="8229600" cy="5334000"/>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100000"/>
              </a:lnSpc>
              <a:spcBef>
                <a:spcPts val="0"/>
              </a:spcBef>
              <a:spcAft>
                <a:spcPts val="0"/>
              </a:spcAft>
              <a:buClr>
                <a:schemeClr val="accent1"/>
              </a:buClr>
              <a:buSzPts val="1904"/>
              <a:buFont typeface="Noto Sans Symbols"/>
              <a:buChar char="🞂"/>
            </a:pPr>
            <a:r>
              <a:rPr b="0" i="0" lang="en-US" sz="2800" u="none">
                <a:solidFill>
                  <a:schemeClr val="dk1"/>
                </a:solidFill>
                <a:latin typeface="Lucida Sans"/>
                <a:ea typeface="Lucida Sans"/>
                <a:cs typeface="Lucida Sans"/>
                <a:sym typeface="Lucida Sans"/>
              </a:rPr>
              <a:t>Majority of the 40% of agricultural land for production is found outside the capital </a:t>
            </a:r>
            <a:endParaRPr/>
          </a:p>
          <a:p>
            <a:pPr indent="-255587" lvl="0" marL="365125" marR="0" rtl="0" algn="just">
              <a:lnSpc>
                <a:spcPct val="100000"/>
              </a:lnSpc>
              <a:spcBef>
                <a:spcPts val="400"/>
              </a:spcBef>
              <a:spcAft>
                <a:spcPts val="0"/>
              </a:spcAft>
              <a:buClr>
                <a:schemeClr val="accent1"/>
              </a:buClr>
              <a:buSzPts val="1904"/>
              <a:buFont typeface="Noto Sans Symbols"/>
              <a:buChar char="🞂"/>
            </a:pPr>
            <a:r>
              <a:rPr b="0" i="0" lang="en-US" sz="2800" u="none">
                <a:solidFill>
                  <a:schemeClr val="dk1"/>
                </a:solidFill>
                <a:latin typeface="Lucida Sans"/>
                <a:ea typeface="Lucida Sans"/>
                <a:cs typeface="Lucida Sans"/>
                <a:sym typeface="Lucida Sans"/>
              </a:rPr>
              <a:t>The land tenure system in Sierra Leone has to a large extent restricted investments </a:t>
            </a:r>
            <a:endParaRPr/>
          </a:p>
          <a:p>
            <a:pPr indent="-255587" lvl="0" marL="365125" marR="0" rtl="0" algn="just">
              <a:lnSpc>
                <a:spcPct val="100000"/>
              </a:lnSpc>
              <a:spcBef>
                <a:spcPts val="400"/>
              </a:spcBef>
              <a:spcAft>
                <a:spcPts val="0"/>
              </a:spcAft>
              <a:buClr>
                <a:schemeClr val="accent1"/>
              </a:buClr>
              <a:buSzPts val="1904"/>
              <a:buFont typeface="Noto Sans Symbols"/>
              <a:buChar char="🞂"/>
            </a:pPr>
            <a:r>
              <a:rPr b="0" i="0" lang="en-US" sz="2800" u="none">
                <a:solidFill>
                  <a:schemeClr val="dk1"/>
                </a:solidFill>
                <a:latin typeface="Lucida Sans"/>
                <a:ea typeface="Lucida Sans"/>
                <a:cs typeface="Lucida Sans"/>
                <a:sym typeface="Lucida Sans"/>
              </a:rPr>
              <a:t>The restriction to land ownership both by foreign nationals and “non indigenes” constraints investments especially because majority of large investments are mostly foreign owned. Traditionally, women do not own land and landed property restricting access and security of tenure leaving them vulnerable to poverty.</a:t>
            </a:r>
            <a:endParaRPr/>
          </a:p>
          <a:p>
            <a:pPr indent="-135128" lvl="0" marL="365760" marR="0" rtl="0" algn="l">
              <a:spcBef>
                <a:spcPts val="400"/>
              </a:spcBef>
              <a:spcAft>
                <a:spcPts val="0"/>
              </a:spcAft>
              <a:buClr>
                <a:schemeClr val="accent1"/>
              </a:buClr>
              <a:buSzPts val="1904"/>
              <a:buFont typeface="Noto Sans Symbols"/>
              <a:buNone/>
            </a:pPr>
            <a:r>
              <a:t/>
            </a:r>
            <a:endParaRPr b="0" i="0" sz="2800" u="none">
              <a:solidFill>
                <a:schemeClr val="dk1"/>
              </a:solidFill>
              <a:latin typeface="Lucida Sans"/>
              <a:ea typeface="Lucida Sans"/>
              <a:cs typeface="Lucida Sans"/>
              <a:sym typeface="Lucida Sans"/>
            </a:endParaRPr>
          </a:p>
        </p:txBody>
      </p:sp>
      <p:sp>
        <p:nvSpPr>
          <p:cNvPr id="620" name="Google Shape;620;p88"/>
          <p:cNvSpPr txBox="1"/>
          <p:nvPr>
            <p:ph idx="4294967295" type="title"/>
          </p:nvPr>
        </p:nvSpPr>
        <p:spPr>
          <a:xfrm>
            <a:off x="457200" y="152400"/>
            <a:ext cx="8229600" cy="99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Not just Taxes but a Restrictive Land Tenure System</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graphicFrame>
        <p:nvGraphicFramePr>
          <p:cNvPr id="625" name="Google Shape;625;p89"/>
          <p:cNvGraphicFramePr/>
          <p:nvPr/>
        </p:nvGraphicFramePr>
        <p:xfrm>
          <a:off x="457200" y="1481137"/>
          <a:ext cx="3000000" cy="3000000"/>
        </p:xfrm>
        <a:graphic>
          <a:graphicData uri="http://schemas.openxmlformats.org/drawingml/2006/table">
            <a:tbl>
              <a:tblPr>
                <a:noFill/>
                <a:tableStyleId>{451216D3-CCD3-4398-AE88-803EA2A1236D}</a:tableStyleId>
              </a:tblPr>
              <a:tblGrid>
                <a:gridCol w="3527425"/>
                <a:gridCol w="1679575"/>
                <a:gridCol w="1595425"/>
                <a:gridCol w="1427150"/>
              </a:tblGrid>
              <a:tr h="639750">
                <a:tc>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Indicators</a:t>
                      </a:r>
                      <a:endParaRPr/>
                    </a:p>
                  </a:txBody>
                  <a:tcPr marT="45725" marB="45725" marR="100775" marL="1007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Country Score</a:t>
                      </a:r>
                      <a:endParaRPr/>
                    </a:p>
                  </a:txBody>
                  <a:tcPr marT="45725" marB="45725" marR="100775" marL="1007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IAB Regional Average</a:t>
                      </a:r>
                      <a:endParaRPr/>
                    </a:p>
                  </a:txBody>
                  <a:tcPr marT="45725" marB="45725" marR="100775" marL="1007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Clr>
                          <a:srgbClr val="FFFFFF"/>
                        </a:buClr>
                        <a:buSzPts val="1800"/>
                        <a:buFont typeface="Lucida Sans"/>
                        <a:buNone/>
                      </a:pPr>
                      <a:r>
                        <a:rPr b="1" i="0" lang="en-US" sz="1800" u="none">
                          <a:solidFill>
                            <a:srgbClr val="FFFFFF"/>
                          </a:solidFill>
                          <a:latin typeface="Lucida Sans"/>
                          <a:ea typeface="Lucida Sans"/>
                          <a:cs typeface="Lucida Sans"/>
                          <a:sym typeface="Lucida Sans"/>
                        </a:rPr>
                        <a:t>IAB Global Average</a:t>
                      </a:r>
                      <a:endParaRPr/>
                    </a:p>
                  </a:txBody>
                  <a:tcPr marT="45725" marB="45725" marR="100775" marL="1007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609600">
                <a:tc>
                  <a:txBody>
                    <a:bodyPr/>
                    <a:lstStyle/>
                    <a:p>
                      <a:pPr indent="0" lvl="0" marL="0" marR="0" rtl="0" algn="just">
                        <a:lnSpc>
                          <a:spcPct val="100000"/>
                        </a:lnSpc>
                        <a:spcBef>
                          <a:spcPts val="0"/>
                        </a:spcBef>
                        <a:spcAft>
                          <a:spcPts val="0"/>
                        </a:spcAft>
                        <a:buClr>
                          <a:schemeClr val="dk1"/>
                        </a:buClr>
                        <a:buSzPts val="1600"/>
                        <a:buFont typeface="Lucida Sans"/>
                        <a:buNone/>
                      </a:pPr>
                      <a:r>
                        <a:t/>
                      </a:r>
                      <a:endParaRPr b="0" i="0" sz="1600" u="none">
                        <a:solidFill>
                          <a:srgbClr val="000000"/>
                        </a:solidFill>
                        <a:latin typeface="Lucida Sans"/>
                        <a:ea typeface="Lucida Sans"/>
                        <a:cs typeface="Lucida Sans"/>
                        <a:sym typeface="Lucida Sans"/>
                      </a:endParaRPr>
                    </a:p>
                    <a:p>
                      <a:pPr indent="0" lvl="0" marL="0" marR="0" rtl="0" algn="just">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Strength of lease rights index (0-100)      </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44.4</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76.6</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82.1</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609600">
                <a:tc>
                  <a:txBody>
                    <a:bodyPr/>
                    <a:lstStyle/>
                    <a:p>
                      <a:pPr indent="0" lvl="0" marL="0" marR="0" rtl="0" algn="just">
                        <a:lnSpc>
                          <a:spcPct val="100000"/>
                        </a:lnSpc>
                        <a:spcBef>
                          <a:spcPts val="0"/>
                        </a:spcBef>
                        <a:spcAft>
                          <a:spcPts val="0"/>
                        </a:spcAft>
                        <a:buClr>
                          <a:schemeClr val="dk1"/>
                        </a:buClr>
                        <a:buSzPts val="1600"/>
                        <a:buFont typeface="Lucida Sans"/>
                        <a:buNone/>
                      </a:pPr>
                      <a:r>
                        <a:t/>
                      </a:r>
                      <a:endParaRPr b="0" i="0" sz="1600" u="none">
                        <a:solidFill>
                          <a:srgbClr val="000000"/>
                        </a:solidFill>
                        <a:latin typeface="Lucida Sans"/>
                        <a:ea typeface="Lucida Sans"/>
                        <a:cs typeface="Lucida Sans"/>
                        <a:sym typeface="Lucida Sans"/>
                      </a:endParaRPr>
                    </a:p>
                    <a:p>
                      <a:pPr indent="0" lvl="0" marL="0" marR="0" rtl="0" algn="just">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Access to land information index (0-100) </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26.3</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33.9</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41.4</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609600">
                <a:tc>
                  <a:txBody>
                    <a:bodyPr/>
                    <a:lstStyle/>
                    <a:p>
                      <a:pPr indent="0" lvl="0" marL="0" marR="0" rtl="0" algn="just">
                        <a:lnSpc>
                          <a:spcPct val="100000"/>
                        </a:lnSpc>
                        <a:spcBef>
                          <a:spcPts val="0"/>
                        </a:spcBef>
                        <a:spcAft>
                          <a:spcPts val="0"/>
                        </a:spcAft>
                        <a:buClr>
                          <a:schemeClr val="dk1"/>
                        </a:buClr>
                        <a:buSzPts val="1600"/>
                        <a:buFont typeface="Lucida Sans"/>
                        <a:buNone/>
                      </a:pPr>
                      <a:r>
                        <a:t/>
                      </a:r>
                      <a:endParaRPr b="0" i="0" sz="1600" u="none">
                        <a:solidFill>
                          <a:srgbClr val="000000"/>
                        </a:solidFill>
                        <a:latin typeface="Lucida Sans"/>
                        <a:ea typeface="Lucida Sans"/>
                        <a:cs typeface="Lucida Sans"/>
                        <a:sym typeface="Lucida Sans"/>
                      </a:endParaRPr>
                    </a:p>
                    <a:p>
                      <a:pPr indent="0" lvl="0" marL="0" marR="0" rtl="0" algn="just">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Availability of land information index (0-100)      </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30</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58.5</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000000"/>
                        </a:buClr>
                        <a:buSzPts val="1600"/>
                        <a:buFont typeface="Lucida Sans"/>
                        <a:buNone/>
                      </a:pPr>
                      <a:r>
                        <a:rPr b="0" i="0" lang="en-US" sz="1600" u="none">
                          <a:solidFill>
                            <a:srgbClr val="000000"/>
                          </a:solidFill>
                          <a:latin typeface="Lucida Sans"/>
                          <a:ea typeface="Lucida Sans"/>
                          <a:cs typeface="Lucida Sans"/>
                          <a:sym typeface="Lucida Sans"/>
                        </a:rPr>
                        <a:t>70.6</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r h="609600">
                <a:tc>
                  <a:txBody>
                    <a:bodyPr/>
                    <a:lstStyle/>
                    <a:p>
                      <a:pPr indent="0" lvl="0" marL="0" marR="0" rtl="0" algn="just">
                        <a:lnSpc>
                          <a:spcPct val="100000"/>
                        </a:lnSpc>
                        <a:spcBef>
                          <a:spcPts val="0"/>
                        </a:spcBef>
                        <a:spcAft>
                          <a:spcPts val="0"/>
                        </a:spcAft>
                        <a:buClr>
                          <a:schemeClr val="dk1"/>
                        </a:buClr>
                        <a:buSzPts val="1600"/>
                        <a:buFont typeface="Lucida Sans"/>
                        <a:buNone/>
                      </a:pPr>
                      <a:r>
                        <a:t/>
                      </a:r>
                      <a:endParaRPr b="0" i="0" sz="1600" u="none">
                        <a:solidFill>
                          <a:srgbClr val="FF0000"/>
                        </a:solidFill>
                        <a:latin typeface="Lucida Sans"/>
                        <a:ea typeface="Lucida Sans"/>
                        <a:cs typeface="Lucida Sans"/>
                        <a:sym typeface="Lucida Sans"/>
                      </a:endParaRPr>
                    </a:p>
                    <a:p>
                      <a:pPr indent="0" lvl="0" marL="0" marR="0" rtl="0" algn="just">
                        <a:lnSpc>
                          <a:spcPct val="100000"/>
                        </a:lnSpc>
                        <a:spcBef>
                          <a:spcPts val="0"/>
                        </a:spcBef>
                        <a:spcAft>
                          <a:spcPts val="0"/>
                        </a:spcAft>
                        <a:buClr>
                          <a:srgbClr val="FF0000"/>
                        </a:buClr>
                        <a:buSzPts val="1600"/>
                        <a:buFont typeface="Lucida Sans"/>
                        <a:buNone/>
                      </a:pPr>
                      <a:r>
                        <a:rPr b="0" i="0" lang="en-US" sz="1600" u="none">
                          <a:solidFill>
                            <a:srgbClr val="FF0000"/>
                          </a:solidFill>
                          <a:latin typeface="Lucida Sans"/>
                          <a:ea typeface="Lucida Sans"/>
                          <a:cs typeface="Lucida Sans"/>
                          <a:sym typeface="Lucida Sans"/>
                        </a:rPr>
                        <a:t>Time to lease private land (in days)      </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FF0000"/>
                        </a:buClr>
                        <a:buSzPts val="1600"/>
                        <a:buFont typeface="Lucida Sans"/>
                        <a:buNone/>
                      </a:pPr>
                      <a:r>
                        <a:rPr b="0" i="0" lang="en-US" sz="1600" u="none">
                          <a:solidFill>
                            <a:srgbClr val="FF0000"/>
                          </a:solidFill>
                          <a:latin typeface="Lucida Sans"/>
                          <a:ea typeface="Lucida Sans"/>
                          <a:cs typeface="Lucida Sans"/>
                          <a:sym typeface="Lucida Sans"/>
                        </a:rPr>
                        <a:t>210</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FF0000"/>
                        </a:buClr>
                        <a:buSzPts val="1600"/>
                        <a:buFont typeface="Lucida Sans"/>
                        <a:buNone/>
                      </a:pPr>
                      <a:r>
                        <a:rPr b="0" i="0" lang="en-US" sz="1600" u="none">
                          <a:solidFill>
                            <a:srgbClr val="FF0000"/>
                          </a:solidFill>
                          <a:latin typeface="Lucida Sans"/>
                          <a:ea typeface="Lucida Sans"/>
                          <a:cs typeface="Lucida Sans"/>
                          <a:sym typeface="Lucida Sans"/>
                        </a:rPr>
                        <a:t>72</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c>
                  <a:txBody>
                    <a:bodyPr/>
                    <a:lstStyle/>
                    <a:p>
                      <a:pPr indent="0" lvl="0" marL="0" marR="0" rtl="0" algn="ctr">
                        <a:lnSpc>
                          <a:spcPct val="100000"/>
                        </a:lnSpc>
                        <a:spcBef>
                          <a:spcPts val="0"/>
                        </a:spcBef>
                        <a:spcAft>
                          <a:spcPts val="0"/>
                        </a:spcAft>
                        <a:buClr>
                          <a:srgbClr val="FF0000"/>
                        </a:buClr>
                        <a:buSzPts val="1600"/>
                        <a:buFont typeface="Lucida Sans"/>
                        <a:buNone/>
                      </a:pPr>
                      <a:r>
                        <a:rPr b="0" i="0" lang="en-US" sz="1600" u="none">
                          <a:solidFill>
                            <a:srgbClr val="FF0000"/>
                          </a:solidFill>
                          <a:latin typeface="Lucida Sans"/>
                          <a:ea typeface="Lucida Sans"/>
                          <a:cs typeface="Lucida Sans"/>
                          <a:sym typeface="Lucida Sans"/>
                        </a:rPr>
                        <a:t>61</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8F0F4"/>
                    </a:solidFill>
                  </a:tcPr>
                </a:tc>
              </a:tr>
              <a:tr h="609600">
                <a:tc>
                  <a:txBody>
                    <a:bodyPr/>
                    <a:lstStyle/>
                    <a:p>
                      <a:pPr indent="0" lvl="0" marL="0" marR="0" rtl="0" algn="just">
                        <a:lnSpc>
                          <a:spcPct val="100000"/>
                        </a:lnSpc>
                        <a:spcBef>
                          <a:spcPts val="0"/>
                        </a:spcBef>
                        <a:spcAft>
                          <a:spcPts val="0"/>
                        </a:spcAft>
                        <a:buClr>
                          <a:schemeClr val="dk1"/>
                        </a:buClr>
                        <a:buSzPts val="1600"/>
                        <a:buFont typeface="Lucida Sans"/>
                        <a:buNone/>
                      </a:pPr>
                      <a:r>
                        <a:t/>
                      </a:r>
                      <a:endParaRPr b="0" i="0" sz="1600" u="none">
                        <a:solidFill>
                          <a:srgbClr val="FF0000"/>
                        </a:solidFill>
                        <a:latin typeface="Lucida Sans"/>
                        <a:ea typeface="Lucida Sans"/>
                        <a:cs typeface="Lucida Sans"/>
                        <a:sym typeface="Lucida Sans"/>
                      </a:endParaRPr>
                    </a:p>
                    <a:p>
                      <a:pPr indent="0" lvl="0" marL="0" marR="0" rtl="0" algn="just">
                        <a:lnSpc>
                          <a:spcPct val="100000"/>
                        </a:lnSpc>
                        <a:spcBef>
                          <a:spcPts val="0"/>
                        </a:spcBef>
                        <a:spcAft>
                          <a:spcPts val="0"/>
                        </a:spcAft>
                        <a:buClr>
                          <a:srgbClr val="FF0000"/>
                        </a:buClr>
                        <a:buSzPts val="1600"/>
                        <a:buFont typeface="Lucida Sans"/>
                        <a:buNone/>
                      </a:pPr>
                      <a:r>
                        <a:rPr b="0" i="0" lang="en-US" sz="1600" u="none">
                          <a:solidFill>
                            <a:srgbClr val="FF0000"/>
                          </a:solidFill>
                          <a:latin typeface="Lucida Sans"/>
                          <a:ea typeface="Lucida Sans"/>
                          <a:cs typeface="Lucida Sans"/>
                          <a:sym typeface="Lucida Sans"/>
                        </a:rPr>
                        <a:t>Time to lease public land (in days)      </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FF0000"/>
                        </a:buClr>
                        <a:buSzPts val="1600"/>
                        <a:buFont typeface="Lucida Sans"/>
                        <a:buNone/>
                      </a:pPr>
                      <a:r>
                        <a:rPr b="0" i="0" lang="en-US" sz="1600" u="none">
                          <a:solidFill>
                            <a:srgbClr val="FF0000"/>
                          </a:solidFill>
                          <a:latin typeface="Lucida Sans"/>
                          <a:ea typeface="Lucida Sans"/>
                          <a:cs typeface="Lucida Sans"/>
                          <a:sym typeface="Lucida Sans"/>
                        </a:rPr>
                        <a:t>277</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FF0000"/>
                        </a:buClr>
                        <a:buSzPts val="1600"/>
                        <a:buFont typeface="Lucida Sans"/>
                        <a:buNone/>
                      </a:pPr>
                      <a:r>
                        <a:rPr b="0" i="0" lang="en-US" sz="1600" u="none">
                          <a:solidFill>
                            <a:srgbClr val="FF0000"/>
                          </a:solidFill>
                          <a:latin typeface="Lucida Sans"/>
                          <a:ea typeface="Lucida Sans"/>
                          <a:cs typeface="Lucida Sans"/>
                          <a:sym typeface="Lucida Sans"/>
                        </a:rPr>
                        <a:t>151</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c>
                  <a:txBody>
                    <a:bodyPr/>
                    <a:lstStyle/>
                    <a:p>
                      <a:pPr indent="0" lvl="0" marL="0" marR="0" rtl="0" algn="ctr">
                        <a:lnSpc>
                          <a:spcPct val="100000"/>
                        </a:lnSpc>
                        <a:spcBef>
                          <a:spcPts val="0"/>
                        </a:spcBef>
                        <a:spcAft>
                          <a:spcPts val="0"/>
                        </a:spcAft>
                        <a:buClr>
                          <a:srgbClr val="FF0000"/>
                        </a:buClr>
                        <a:buSzPts val="1600"/>
                        <a:buFont typeface="Lucida Sans"/>
                        <a:buNone/>
                      </a:pPr>
                      <a:r>
                        <a:rPr b="0" i="0" lang="en-US" sz="1600" u="none">
                          <a:solidFill>
                            <a:srgbClr val="FF0000"/>
                          </a:solidFill>
                          <a:latin typeface="Lucida Sans"/>
                          <a:ea typeface="Lucida Sans"/>
                          <a:cs typeface="Lucida Sans"/>
                          <a:sym typeface="Lucida Sans"/>
                        </a:rPr>
                        <a:t>140</a:t>
                      </a:r>
                      <a:endParaRPr/>
                    </a:p>
                  </a:txBody>
                  <a:tcPr marT="0" marB="0" marR="75575" marL="75575"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DE0E8"/>
                    </a:solidFill>
                  </a:tcPr>
                </a:tc>
              </a:tr>
            </a:tbl>
          </a:graphicData>
        </a:graphic>
      </p:graphicFrame>
      <p:sp>
        <p:nvSpPr>
          <p:cNvPr id="626" name="Google Shape;626;p89"/>
          <p:cNvSpPr txBox="1"/>
          <p:nvPr>
            <p:ph idx="4294967295" type="title"/>
          </p:nvPr>
        </p:nvSpPr>
        <p:spPr>
          <a:xfrm>
            <a:off x="457200" y="0"/>
            <a:ext cx="8305800" cy="14176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2790"/>
              <a:buFont typeface="Lucida Sans"/>
              <a:buNone/>
            </a:pPr>
            <a:r>
              <a:rPr b="1" i="0" lang="en-US" sz="2790" u="none" cap="none" strike="noStrike">
                <a:solidFill>
                  <a:schemeClr val="dk2"/>
                </a:solidFill>
                <a:latin typeface="Lucida Sans"/>
                <a:ea typeface="Lucida Sans"/>
                <a:cs typeface="Lucida Sans"/>
                <a:sym typeface="Lucida Sans"/>
              </a:rPr>
              <a:t>Sierra Leone Ranks Low in her ability to lease land to foreigners and “non indigenes</a:t>
            </a:r>
            <a:r>
              <a:rPr b="1" i="0" lang="en-US" sz="3690" u="none" cap="none" strike="noStrike">
                <a:solidFill>
                  <a:schemeClr val="dk2"/>
                </a:solidFill>
                <a:latin typeface="Lucida Sans"/>
                <a:ea typeface="Lucida Sans"/>
                <a:cs typeface="Lucida Sans"/>
                <a:sym typeface="Lucida Sans"/>
              </a:rPr>
              <a:t>”</a:t>
            </a:r>
            <a:endParaRPr b="1" i="0" sz="369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90"/>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139001" lvl="0" marL="365125" marR="0" rtl="0" algn="l">
              <a:lnSpc>
                <a:spcPct val="90000"/>
              </a:lnSpc>
              <a:spcBef>
                <a:spcPts val="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139001" lvl="0" marL="365125" marR="0" rtl="0" algn="l">
              <a:lnSpc>
                <a:spcPct val="90000"/>
              </a:lnSpc>
              <a:spcBef>
                <a:spcPts val="400"/>
              </a:spcBef>
              <a:spcAft>
                <a:spcPts val="0"/>
              </a:spcAft>
              <a:buClr>
                <a:schemeClr val="accent1"/>
              </a:buClr>
              <a:buSzPts val="1836"/>
              <a:buFont typeface="Arial"/>
              <a:buNone/>
            </a:pPr>
            <a:r>
              <a:t/>
            </a:r>
            <a:endParaRPr b="0" i="0" sz="27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836"/>
              <a:buFont typeface="Arial"/>
              <a:buChar char="•"/>
            </a:pPr>
            <a:r>
              <a:rPr b="0" i="0" lang="en-US" sz="2700" u="none">
                <a:solidFill>
                  <a:schemeClr val="dk1"/>
                </a:solidFill>
                <a:latin typeface="Lucida Sans"/>
                <a:ea typeface="Lucida Sans"/>
                <a:cs typeface="Lucida Sans"/>
                <a:sym typeface="Lucida Sans"/>
              </a:rPr>
              <a:t>Since the Process is Cumbersome, the Associated Costs are HIGH</a:t>
            </a:r>
            <a:endParaRPr/>
          </a:p>
        </p:txBody>
      </p:sp>
      <p:sp>
        <p:nvSpPr>
          <p:cNvPr id="632" name="Google Shape;632;p90"/>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The Process of Registering Property is tedious</a:t>
            </a:r>
            <a:endParaRPr b="1" i="0" sz="3690" u="none" cap="none" strike="noStrike">
              <a:solidFill>
                <a:schemeClr val="dk2"/>
              </a:solidFill>
              <a:latin typeface="Lucida Sans"/>
              <a:ea typeface="Lucida Sans"/>
              <a:cs typeface="Lucida Sans"/>
              <a:sym typeface="Lucida Sans"/>
            </a:endParaRPr>
          </a:p>
        </p:txBody>
      </p:sp>
      <p:pic>
        <p:nvPicPr>
          <p:cNvPr id="633" name="Google Shape;633;p90"/>
          <p:cNvPicPr preferRelativeResize="0"/>
          <p:nvPr/>
        </p:nvPicPr>
        <p:blipFill rotWithShape="1">
          <a:blip r:embed="rId3">
            <a:alphaModFix/>
          </a:blip>
          <a:srcRect b="0" l="0" r="0" t="0"/>
          <a:stretch/>
        </p:blipFill>
        <p:spPr>
          <a:xfrm>
            <a:off x="822325" y="1352550"/>
            <a:ext cx="7235825" cy="33909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91"/>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6" lvl="1" marL="365125" marR="0" rtl="0" algn="just">
              <a:lnSpc>
                <a:spcPct val="90000"/>
              </a:lnSpc>
              <a:spcBef>
                <a:spcPts val="0"/>
              </a:spcBef>
              <a:spcAft>
                <a:spcPts val="0"/>
              </a:spcAft>
              <a:buClr>
                <a:schemeClr val="accent1"/>
              </a:buClr>
              <a:buSzPts val="1428"/>
              <a:buFont typeface="Noto Sans Symbols"/>
              <a:buChar char="🞂"/>
            </a:pPr>
            <a:r>
              <a:rPr b="0" i="0" lang="en-US" sz="2100" u="none" cap="none" strike="noStrike">
                <a:solidFill>
                  <a:schemeClr val="dk1"/>
                </a:solidFill>
                <a:latin typeface="Lucida Sans"/>
                <a:ea typeface="Lucida Sans"/>
                <a:cs typeface="Lucida Sans"/>
                <a:sym typeface="Lucida Sans"/>
              </a:rPr>
              <a:t>NPA, SLRA and GVWC cannot maintain infrastructure because of institutional inefficiencies (institutional ineffectiveness)</a:t>
            </a:r>
            <a:endParaRPr/>
          </a:p>
          <a:p>
            <a:pPr indent="-147637" lvl="0" marL="365125" marR="0" rtl="0" algn="l">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90000"/>
              </a:lnSpc>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a:p>
            <a:pPr indent="-143319" lvl="0" marL="365125" marR="0" rtl="0" algn="l">
              <a:lnSpc>
                <a:spcPct val="90000"/>
              </a:lnSpc>
              <a:spcBef>
                <a:spcPts val="400"/>
              </a:spcBef>
              <a:spcAft>
                <a:spcPts val="0"/>
              </a:spcAft>
              <a:buClr>
                <a:schemeClr val="accent1"/>
              </a:buClr>
              <a:buSzPts val="1768"/>
              <a:buFont typeface="Noto Sans Symbols"/>
              <a:buNone/>
            </a:pPr>
            <a:r>
              <a:t/>
            </a:r>
            <a:endParaRPr b="0" i="1" sz="2600" u="none">
              <a:solidFill>
                <a:schemeClr val="dk1"/>
              </a:solidFill>
              <a:latin typeface="Lucida Sans"/>
              <a:ea typeface="Lucida Sans"/>
              <a:cs typeface="Lucida Sans"/>
              <a:sym typeface="Lucida Sans"/>
            </a:endParaRPr>
          </a:p>
          <a:p>
            <a:pPr indent="-190817" lvl="0" marL="365125" marR="0" rtl="0" algn="l">
              <a:lnSpc>
                <a:spcPct val="90000"/>
              </a:lnSpc>
              <a:spcBef>
                <a:spcPts val="400"/>
              </a:spcBef>
              <a:spcAft>
                <a:spcPts val="0"/>
              </a:spcAft>
              <a:buClr>
                <a:schemeClr val="accent1"/>
              </a:buClr>
              <a:buSzPts val="1020"/>
              <a:buFont typeface="Noto Sans Symbols"/>
              <a:buNone/>
            </a:pPr>
            <a:r>
              <a:t/>
            </a:r>
            <a:endParaRPr b="0" i="1" sz="1500" u="non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020"/>
              <a:buFont typeface="Noto Sans Symbols"/>
              <a:buChar char="🞂"/>
            </a:pPr>
            <a:r>
              <a:rPr b="0" i="1" lang="en-US" sz="1500" u="none">
                <a:solidFill>
                  <a:schemeClr val="dk1"/>
                </a:solidFill>
                <a:latin typeface="Lucida Sans"/>
                <a:ea typeface="Lucida Sans"/>
                <a:cs typeface="Lucida Sans"/>
                <a:sym typeface="Lucida Sans"/>
              </a:rPr>
              <a:t>Source: </a:t>
            </a:r>
            <a:r>
              <a:rPr b="0" i="0" lang="en-US" sz="1500" u="none">
                <a:solidFill>
                  <a:schemeClr val="dk1"/>
                </a:solidFill>
                <a:latin typeface="Lucida Sans"/>
                <a:ea typeface="Lucida Sans"/>
                <a:cs typeface="Lucida Sans"/>
                <a:sym typeface="Lucida Sans"/>
              </a:rPr>
              <a:t>Pushak and Foster, 2011</a:t>
            </a:r>
            <a:endParaRPr/>
          </a:p>
          <a:p>
            <a:pPr indent="-191262" lvl="0" marL="365760" marR="0" rtl="0" algn="l">
              <a:spcBef>
                <a:spcPts val="400"/>
              </a:spcBef>
              <a:spcAft>
                <a:spcPts val="0"/>
              </a:spcAft>
              <a:buClr>
                <a:schemeClr val="accent1"/>
              </a:buClr>
              <a:buSzPts val="1020"/>
              <a:buFont typeface="Noto Sans Symbols"/>
              <a:buNone/>
            </a:pPr>
            <a:r>
              <a:t/>
            </a:r>
            <a:endParaRPr b="0" i="0" sz="1500" u="none">
              <a:solidFill>
                <a:schemeClr val="dk1"/>
              </a:solidFill>
              <a:latin typeface="Lucida Sans"/>
              <a:ea typeface="Lucida Sans"/>
              <a:cs typeface="Lucida Sans"/>
              <a:sym typeface="Lucida Sans"/>
            </a:endParaRPr>
          </a:p>
        </p:txBody>
      </p:sp>
      <p:sp>
        <p:nvSpPr>
          <p:cNvPr id="639" name="Google Shape;639;p91"/>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690"/>
              <a:buFont typeface="Lucida Sans"/>
              <a:buNone/>
            </a:pPr>
            <a:r>
              <a:rPr b="1" i="0" lang="en-US" sz="3690" u="none" cap="none" strike="noStrike">
                <a:solidFill>
                  <a:schemeClr val="dk2"/>
                </a:solidFill>
                <a:latin typeface="Lucida Sans"/>
                <a:ea typeface="Lucida Sans"/>
                <a:cs typeface="Lucida Sans"/>
                <a:sym typeface="Lucida Sans"/>
              </a:rPr>
              <a:t>Not just Taxes and Land, but also Government Parastatals</a:t>
            </a:r>
            <a:endParaRPr b="1" i="0" sz="3690" u="none" cap="none" strike="noStrike">
              <a:solidFill>
                <a:schemeClr val="dk2"/>
              </a:solidFill>
              <a:latin typeface="Lucida Sans"/>
              <a:ea typeface="Lucida Sans"/>
              <a:cs typeface="Lucida Sans"/>
              <a:sym typeface="Lucida Sans"/>
            </a:endParaRPr>
          </a:p>
        </p:txBody>
      </p:sp>
      <p:pic>
        <p:nvPicPr>
          <p:cNvPr id="640" name="Google Shape;640;p91"/>
          <p:cNvPicPr preferRelativeResize="0"/>
          <p:nvPr/>
        </p:nvPicPr>
        <p:blipFill rotWithShape="1">
          <a:blip r:embed="rId3">
            <a:alphaModFix/>
          </a:blip>
          <a:srcRect b="0" l="0" r="0" t="0"/>
          <a:stretch/>
        </p:blipFill>
        <p:spPr>
          <a:xfrm>
            <a:off x="685800" y="2514600"/>
            <a:ext cx="7115175" cy="29432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92"/>
          <p:cNvSpPr txBox="1"/>
          <p:nvPr>
            <p:ph idx="1" type="body"/>
          </p:nvPr>
        </p:nvSpPr>
        <p:spPr>
          <a:xfrm>
            <a:off x="457200" y="1143000"/>
            <a:ext cx="7467600" cy="5330825"/>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80000"/>
              </a:lnSpc>
              <a:spcBef>
                <a:spcPts val="0"/>
              </a:spcBef>
              <a:spcAft>
                <a:spcPts val="0"/>
              </a:spcAft>
              <a:buClr>
                <a:schemeClr val="accent1"/>
              </a:buClr>
              <a:buSzPts val="1632"/>
              <a:buFont typeface="Noto Sans Symbols"/>
              <a:buChar char="🞂"/>
            </a:pPr>
            <a:r>
              <a:rPr b="0" i="0" lang="en-US" sz="2400" u="none">
                <a:solidFill>
                  <a:schemeClr val="dk1"/>
                </a:solidFill>
                <a:latin typeface="Lucida Sans"/>
                <a:ea typeface="Lucida Sans"/>
                <a:cs typeface="Lucida Sans"/>
                <a:sym typeface="Lucida Sans"/>
              </a:rPr>
              <a:t>Large informal sector – Pays too many taxes (33 payments in a year) hence evades tax and payment of Social Security </a:t>
            </a:r>
            <a:endParaRPr/>
          </a:p>
          <a:p>
            <a:pPr indent="-255587" lvl="0" marL="365125" marR="0" rtl="0" algn="just">
              <a:lnSpc>
                <a:spcPct val="80000"/>
              </a:lnSpc>
              <a:spcBef>
                <a:spcPts val="400"/>
              </a:spcBef>
              <a:spcAft>
                <a:spcPts val="0"/>
              </a:spcAft>
              <a:buClr>
                <a:schemeClr val="accent1"/>
              </a:buClr>
              <a:buSzPts val="1632"/>
              <a:buFont typeface="Noto Sans Symbols"/>
              <a:buChar char="🞂"/>
            </a:pPr>
            <a:r>
              <a:rPr b="0" i="0" lang="en-US" sz="2400" u="none">
                <a:solidFill>
                  <a:schemeClr val="dk1"/>
                </a:solidFill>
                <a:latin typeface="Lucida Sans"/>
                <a:ea typeface="Lucida Sans"/>
                <a:cs typeface="Lucida Sans"/>
                <a:sym typeface="Lucida Sans"/>
              </a:rPr>
              <a:t> The Land Tenure System has deterred Investments (both domestically and internationally with women having least access)</a:t>
            </a:r>
            <a:endParaRPr/>
          </a:p>
          <a:p>
            <a:pPr indent="-255587" lvl="0" marL="365125" marR="0" rtl="0" algn="just">
              <a:lnSpc>
                <a:spcPct val="80000"/>
              </a:lnSpc>
              <a:spcBef>
                <a:spcPts val="400"/>
              </a:spcBef>
              <a:spcAft>
                <a:spcPts val="0"/>
              </a:spcAft>
              <a:buClr>
                <a:schemeClr val="accent1"/>
              </a:buClr>
              <a:buSzPts val="1632"/>
              <a:buFont typeface="Noto Sans Symbols"/>
              <a:buChar char="🞂"/>
            </a:pPr>
            <a:r>
              <a:rPr b="0" i="0" lang="en-US" sz="2400" u="none">
                <a:solidFill>
                  <a:schemeClr val="dk1"/>
                </a:solidFill>
                <a:latin typeface="Lucida Sans"/>
                <a:ea typeface="Lucida Sans"/>
                <a:cs typeface="Lucida Sans"/>
                <a:sym typeface="Lucida Sans"/>
              </a:rPr>
              <a:t>It takes on average about 240 days (8 months)  to lease a land</a:t>
            </a:r>
            <a:endParaRPr/>
          </a:p>
          <a:p>
            <a:pPr indent="-255587" lvl="0" marL="365125" marR="0" rtl="0" algn="just">
              <a:lnSpc>
                <a:spcPct val="80000"/>
              </a:lnSpc>
              <a:spcBef>
                <a:spcPts val="400"/>
              </a:spcBef>
              <a:spcAft>
                <a:spcPts val="0"/>
              </a:spcAft>
              <a:buClr>
                <a:schemeClr val="accent1"/>
              </a:buClr>
              <a:buSzPts val="1632"/>
              <a:buFont typeface="Noto Sans Symbols"/>
              <a:buChar char="🞂"/>
            </a:pPr>
            <a:r>
              <a:rPr b="0" i="0" lang="en-US" sz="2400" u="none">
                <a:solidFill>
                  <a:schemeClr val="dk1"/>
                </a:solidFill>
                <a:latin typeface="Lucida Sans"/>
                <a:ea typeface="Lucida Sans"/>
                <a:cs typeface="Lucida Sans"/>
                <a:sym typeface="Lucida Sans"/>
              </a:rPr>
              <a:t>Sierra Leone is among the worst performers in registering a property</a:t>
            </a:r>
            <a:endParaRPr/>
          </a:p>
          <a:p>
            <a:pPr indent="-255587" lvl="0" marL="365125" marR="0" rtl="0" algn="just">
              <a:lnSpc>
                <a:spcPct val="80000"/>
              </a:lnSpc>
              <a:spcBef>
                <a:spcPts val="400"/>
              </a:spcBef>
              <a:spcAft>
                <a:spcPts val="0"/>
              </a:spcAft>
              <a:buClr>
                <a:schemeClr val="accent1"/>
              </a:buClr>
              <a:buSzPts val="1632"/>
              <a:buFont typeface="Noto Sans Symbols"/>
              <a:buChar char="🞂"/>
            </a:pPr>
            <a:r>
              <a:rPr b="0" i="0" lang="en-US" sz="2400" u="none">
                <a:solidFill>
                  <a:schemeClr val="dk1"/>
                </a:solidFill>
                <a:latin typeface="Lucida Sans"/>
                <a:ea typeface="Lucida Sans"/>
                <a:cs typeface="Lucida Sans"/>
                <a:sym typeface="Lucida Sans"/>
              </a:rPr>
              <a:t>NPA, SLRA, GVWC,SIERRATEL etc cannot maintain infrastructure because of institutional inefficiencies – Underpricing, collection inefficiencies and losses. </a:t>
            </a:r>
            <a:endParaRPr/>
          </a:p>
          <a:p>
            <a:pPr indent="-147637" lvl="0" marL="365125" marR="0" rtl="0" algn="l">
              <a:lnSpc>
                <a:spcPct val="80000"/>
              </a:lnSpc>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a:p>
            <a:pPr indent="-147637" lvl="0" marL="365125" marR="0" rtl="0" algn="l">
              <a:lnSpc>
                <a:spcPct val="80000"/>
              </a:lnSpc>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a:p>
            <a:pPr indent="-148082" lvl="0" marL="365760" marR="0" rtl="0" algn="l">
              <a:spcBef>
                <a:spcPts val="400"/>
              </a:spcBef>
              <a:spcAft>
                <a:spcPts val="0"/>
              </a:spcAft>
              <a:buClr>
                <a:schemeClr val="accent1"/>
              </a:buClr>
              <a:buSzPts val="1700"/>
              <a:buFont typeface="Noto Sans Symbols"/>
              <a:buNone/>
            </a:pPr>
            <a:r>
              <a:t/>
            </a:r>
            <a:endParaRPr b="0" i="0" sz="2500" u="none">
              <a:solidFill>
                <a:schemeClr val="dk1"/>
              </a:solidFill>
              <a:latin typeface="Lucida Sans"/>
              <a:ea typeface="Lucida Sans"/>
              <a:cs typeface="Lucida Sans"/>
              <a:sym typeface="Lucida Sans"/>
            </a:endParaRPr>
          </a:p>
        </p:txBody>
      </p:sp>
      <p:sp>
        <p:nvSpPr>
          <p:cNvPr id="646" name="Google Shape;646;p92"/>
          <p:cNvSpPr txBox="1"/>
          <p:nvPr>
            <p:ph idx="4294967295" type="title"/>
          </p:nvPr>
        </p:nvSpPr>
        <p:spPr>
          <a:xfrm>
            <a:off x="457200" y="0"/>
            <a:ext cx="80772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2800"/>
              <a:buFont typeface="Lucida Sans"/>
              <a:buNone/>
            </a:pPr>
            <a:r>
              <a:rPr b="1" i="0" lang="en-US" sz="2800" u="none" cap="none" strike="noStrike">
                <a:solidFill>
                  <a:schemeClr val="dk2"/>
                </a:solidFill>
                <a:latin typeface="Lucida Sans"/>
                <a:ea typeface="Lucida Sans"/>
                <a:cs typeface="Lucida Sans"/>
                <a:sym typeface="Lucida Sans"/>
              </a:rPr>
              <a:t>Why is Institutional and Policy Effectiveness a possible binding Constraint</a:t>
            </a:r>
            <a:endParaRPr b="1" i="0" sz="28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3"/>
          <p:cNvSpPr txBox="1"/>
          <p:nvPr>
            <p:ph idx="1" type="body"/>
          </p:nvPr>
        </p:nvSpPr>
        <p:spPr>
          <a:xfrm>
            <a:off x="457200" y="1143000"/>
            <a:ext cx="8229600" cy="4864100"/>
          </a:xfrm>
          <a:prstGeom prst="rect">
            <a:avLst/>
          </a:prstGeom>
          <a:noFill/>
          <a:ln>
            <a:noFill/>
          </a:ln>
        </p:spPr>
        <p:txBody>
          <a:bodyPr anchorCtr="0" anchor="t" bIns="45700" lIns="91425" spcFirstLastPara="1" rIns="91425" wrap="square" tIns="45700">
            <a:noAutofit/>
          </a:bodyPr>
          <a:lstStyle/>
          <a:p>
            <a:pPr indent="-255587" lvl="0" marL="365125" marR="0" rtl="0" algn="just">
              <a:lnSpc>
                <a:spcPct val="9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From the available data and analysis made, the following conclusions can be made:</a:t>
            </a:r>
            <a:endParaRPr/>
          </a:p>
          <a:p>
            <a:pPr indent="-255587" lvl="0" marL="365125" marR="0" rtl="0" algn="just">
              <a:lnSpc>
                <a:spcPct val="90000"/>
              </a:lnSpc>
              <a:spcBef>
                <a:spcPts val="400"/>
              </a:spcBef>
              <a:spcAft>
                <a:spcPts val="0"/>
              </a:spcAft>
              <a:buClr>
                <a:schemeClr val="accent1"/>
              </a:buClr>
              <a:buSzPts val="1836"/>
              <a:buFont typeface="Arial"/>
              <a:buChar char="•"/>
            </a:pPr>
            <a:r>
              <a:rPr b="0" i="0" lang="en-US" sz="2700" u="none">
                <a:solidFill>
                  <a:schemeClr val="dk1"/>
                </a:solidFill>
                <a:latin typeface="Lucida Sans"/>
                <a:ea typeface="Lucida Sans"/>
                <a:cs typeface="Lucida Sans"/>
                <a:sym typeface="Lucida Sans"/>
              </a:rPr>
              <a:t>As a post conflict country, Sierra Leone’s growth has averaged 5% per year</a:t>
            </a:r>
            <a:endParaRPr/>
          </a:p>
          <a:p>
            <a:pPr indent="-255587" lvl="0" marL="365125" marR="0" rtl="0" algn="just">
              <a:lnSpc>
                <a:spcPct val="90000"/>
              </a:lnSpc>
              <a:spcBef>
                <a:spcPts val="400"/>
              </a:spcBef>
              <a:spcAft>
                <a:spcPts val="0"/>
              </a:spcAft>
              <a:buClr>
                <a:schemeClr val="accent1"/>
              </a:buClr>
              <a:buSzPts val="1836"/>
              <a:buFont typeface="Arial"/>
              <a:buChar char="•"/>
            </a:pPr>
            <a:r>
              <a:rPr b="0" i="0" lang="en-US" sz="2700" u="none">
                <a:solidFill>
                  <a:schemeClr val="dk1"/>
                </a:solidFill>
                <a:latin typeface="Lucida Sans"/>
                <a:ea typeface="Lucida Sans"/>
                <a:cs typeface="Lucida Sans"/>
                <a:sym typeface="Lucida Sans"/>
              </a:rPr>
              <a:t>Private investments, which should propel growth, have been considerably low due to a number of factors</a:t>
            </a:r>
            <a:endParaRPr/>
          </a:p>
          <a:p>
            <a:pPr indent="-255587" lvl="0" marL="365125" marR="0" rtl="0" algn="just">
              <a:lnSpc>
                <a:spcPct val="90000"/>
              </a:lnSpc>
              <a:spcBef>
                <a:spcPts val="400"/>
              </a:spcBef>
              <a:spcAft>
                <a:spcPts val="0"/>
              </a:spcAft>
              <a:buClr>
                <a:schemeClr val="accent1"/>
              </a:buClr>
              <a:buSzPts val="1836"/>
              <a:buFont typeface="Arial"/>
              <a:buChar char="•"/>
            </a:pPr>
            <a:r>
              <a:rPr b="0" i="0" lang="en-US" sz="2700" u="none">
                <a:solidFill>
                  <a:schemeClr val="dk1"/>
                </a:solidFill>
                <a:latin typeface="Lucida Sans"/>
                <a:ea typeface="Lucida Sans"/>
                <a:cs typeface="Lucida Sans"/>
                <a:sym typeface="Lucida Sans"/>
              </a:rPr>
              <a:t>Identified four likely binding constraints to private investments – Power, Rural roads, Water and Sanitation, and Policy and Institutional Effectiveness.</a:t>
            </a:r>
            <a:endParaRPr/>
          </a:p>
        </p:txBody>
      </p:sp>
      <p:sp>
        <p:nvSpPr>
          <p:cNvPr id="652" name="Google Shape;652;p93"/>
          <p:cNvSpPr txBox="1"/>
          <p:nvPr>
            <p:ph idx="4294967295" type="title"/>
          </p:nvPr>
        </p:nvSpPr>
        <p:spPr>
          <a:xfrm>
            <a:off x="457200" y="274638"/>
            <a:ext cx="8229600" cy="9445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Conclusion</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9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Noto Sans Symbols"/>
              <a:buChar char="🞂"/>
            </a:pPr>
            <a:r>
              <a:rPr b="0" i="0" lang="en-US" sz="2700" u="none">
                <a:solidFill>
                  <a:schemeClr val="dk1"/>
                </a:solidFill>
                <a:latin typeface="Lucida Sans"/>
                <a:ea typeface="Lucida Sans"/>
                <a:cs typeface="Lucida Sans"/>
                <a:sym typeface="Lucida Sans"/>
              </a:rPr>
              <a:t>QUESTIONS AND CONTRIBUTIONS</a:t>
            </a:r>
            <a:endParaRPr/>
          </a:p>
        </p:txBody>
      </p:sp>
      <p:sp>
        <p:nvSpPr>
          <p:cNvPr id="658" name="Google Shape;658;p94"/>
          <p:cNvSpPr txBox="1"/>
          <p:nvPr>
            <p:ph idx="4294967295"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none" cap="none" strike="noStrike">
                <a:solidFill>
                  <a:schemeClr val="dk2"/>
                </a:solidFill>
                <a:latin typeface="Lucida Sans"/>
                <a:ea typeface="Lucida Sans"/>
                <a:cs typeface="Lucida Sans"/>
                <a:sym typeface="Lucida Sans"/>
              </a:rPr>
              <a:t>THANKS…………</a:t>
            </a:r>
            <a:endParaRPr b="1" i="0" sz="4100" u="none" cap="none" strike="noStrike">
              <a:solidFill>
                <a:schemeClr val="dk2"/>
              </a:solidFill>
              <a:latin typeface="Lucida Sans"/>
              <a:ea typeface="Lucida Sans"/>
              <a:cs typeface="Lucida Sans"/>
              <a:sym typeface="Lucid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2"/>
          <p:cNvSpPr txBox="1"/>
          <p:nvPr/>
        </p:nvSpPr>
        <p:spPr>
          <a:xfrm>
            <a:off x="304800" y="207962"/>
            <a:ext cx="7086600" cy="698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What is a Compact?</a:t>
            </a:r>
            <a:endParaRPr/>
          </a:p>
        </p:txBody>
      </p:sp>
      <p:graphicFrame>
        <p:nvGraphicFramePr>
          <p:cNvPr id="384" name="Google Shape;384;p52"/>
          <p:cNvGraphicFramePr/>
          <p:nvPr/>
        </p:nvGraphicFramePr>
        <p:xfrm>
          <a:off x="533400" y="1143000"/>
          <a:ext cx="3000000" cy="3000000"/>
        </p:xfrm>
        <a:graphic>
          <a:graphicData uri="http://schemas.openxmlformats.org/drawingml/2006/table">
            <a:tbl>
              <a:tblPr>
                <a:noFill/>
                <a:tableStyleId>{451216D3-CCD3-4398-AE88-803EA2A1236D}</a:tableStyleId>
              </a:tblPr>
              <a:tblGrid>
                <a:gridCol w="7772400"/>
              </a:tblGrid>
              <a:tr h="533400">
                <a:tc>
                  <a:txBody>
                    <a:bodyPr/>
                    <a:lstStyle/>
                    <a:p>
                      <a:pPr indent="0" lvl="0" marL="0" marR="0" rtl="0" algn="l">
                        <a:lnSpc>
                          <a:spcPct val="100000"/>
                        </a:lnSpc>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MCC Compacts are….</a:t>
                      </a:r>
                      <a:endParaRPr/>
                    </a:p>
                  </a:txBody>
                  <a:tcPr marT="45725" marB="45725" marR="91450" marL="91450" anchor="ctr">
                    <a:lnL cap="flat" cmpd="sng" w="9525">
                      <a:solidFill>
                        <a:srgbClr val="BAD9FE"/>
                      </a:solidFill>
                      <a:prstDash val="solid"/>
                      <a:round/>
                      <a:headEnd len="sm" w="sm" type="none"/>
                      <a:tailEnd len="sm" w="sm" type="none"/>
                    </a:lnL>
                    <a:lnR cap="flat" cmpd="sng" w="9525">
                      <a:solidFill>
                        <a:srgbClr val="BAD9FE"/>
                      </a:solidFill>
                      <a:prstDash val="solid"/>
                      <a:round/>
                      <a:headEnd len="sm" w="sm" type="none"/>
                      <a:tailEnd len="sm" w="sm" type="none"/>
                    </a:lnR>
                    <a:lnT cap="flat" cmpd="sng" w="9525">
                      <a:solidFill>
                        <a:srgbClr val="BAD9FE"/>
                      </a:solidFill>
                      <a:prstDash val="solid"/>
                      <a:round/>
                      <a:headEnd len="sm" w="sm" type="none"/>
                      <a:tailEnd len="sm" w="sm" type="none"/>
                    </a:lnT>
                    <a:lnB cap="flat" cmpd="sng" w="9525">
                      <a:solidFill>
                        <a:srgbClr val="BAD9FE"/>
                      </a:solidFill>
                      <a:prstDash val="solid"/>
                      <a:round/>
                      <a:headEnd len="sm" w="sm" type="none"/>
                      <a:tailEnd len="sm" w="sm" type="none"/>
                    </a:lnB>
                  </a:tcPr>
                </a:tc>
              </a:tr>
              <a:tr h="4618025">
                <a:tc>
                  <a:txBody>
                    <a:bodyPr/>
                    <a:lstStyle/>
                    <a:p>
                      <a:pPr indent="-341312" lvl="0" marL="341312" marR="0" rtl="0" algn="l">
                        <a:lnSpc>
                          <a:spcPct val="100000"/>
                        </a:lnSpc>
                        <a:spcBef>
                          <a:spcPts val="0"/>
                        </a:spcBef>
                        <a:spcAft>
                          <a:spcPts val="0"/>
                        </a:spcAft>
                        <a:buClr>
                          <a:schemeClr val="dk1"/>
                        </a:buClr>
                        <a:buSzPts val="2000"/>
                        <a:buFont typeface="Times New Roman"/>
                        <a:buChar char="•"/>
                      </a:pPr>
                      <a:r>
                        <a:rPr b="0" i="0" lang="en-US" sz="2000" u="none" cap="none" strike="noStrike">
                          <a:solidFill>
                            <a:schemeClr val="dk1"/>
                          </a:solidFill>
                          <a:latin typeface="Calibri"/>
                          <a:ea typeface="Calibri"/>
                          <a:cs typeface="Calibri"/>
                          <a:sym typeface="Calibri"/>
                        </a:rPr>
                        <a:t>5-year agreement grants between MCC and a partner country to support agreed development objectives through an integrated set of projects and activities and must be implemented within 5 years</a:t>
                      </a:r>
                      <a:endParaRPr/>
                    </a:p>
                    <a:p>
                      <a:pPr indent="-341312" lvl="0" marL="341312" marR="0" rtl="0" algn="l">
                        <a:lnSpc>
                          <a:spcPct val="100000"/>
                        </a:lnSpc>
                        <a:spcBef>
                          <a:spcPts val="600"/>
                        </a:spcBef>
                        <a:spcAft>
                          <a:spcPts val="0"/>
                        </a:spcAft>
                        <a:buClr>
                          <a:schemeClr val="dk1"/>
                        </a:buClr>
                        <a:buSzPts val="2000"/>
                        <a:buFont typeface="Times New Roman"/>
                        <a:buChar char="•"/>
                      </a:pPr>
                      <a:r>
                        <a:rPr b="0" i="0" lang="en-US" sz="2000" u="none" cap="none" strike="noStrike">
                          <a:solidFill>
                            <a:schemeClr val="dk1"/>
                          </a:solidFill>
                          <a:latin typeface="Calibri"/>
                          <a:ea typeface="Calibri"/>
                          <a:cs typeface="Calibri"/>
                          <a:sym typeface="Calibri"/>
                        </a:rPr>
                        <a:t>Awarded to eligible countries as determined by MCC’s eligibility criteria and final vote of the MCC Board of Directors</a:t>
                      </a:r>
                      <a:endParaRPr/>
                    </a:p>
                    <a:p>
                      <a:pPr indent="-341312" lvl="0" marL="341312" marR="0" rtl="0" algn="l">
                        <a:lnSpc>
                          <a:spcPct val="100000"/>
                        </a:lnSpc>
                        <a:spcBef>
                          <a:spcPts val="600"/>
                        </a:spcBef>
                        <a:spcAft>
                          <a:spcPts val="0"/>
                        </a:spcAft>
                        <a:buClr>
                          <a:schemeClr val="dk1"/>
                        </a:buClr>
                        <a:buSzPts val="2000"/>
                        <a:buFont typeface="Times New Roman"/>
                        <a:buChar char="•"/>
                      </a:pPr>
                      <a:r>
                        <a:rPr b="0" i="0" lang="en-US" sz="2000" u="none" cap="none" strike="noStrike">
                          <a:solidFill>
                            <a:schemeClr val="dk1"/>
                          </a:solidFill>
                          <a:latin typeface="Calibri"/>
                          <a:ea typeface="Calibri"/>
                          <a:cs typeface="Calibri"/>
                          <a:sym typeface="Calibri"/>
                        </a:rPr>
                        <a:t>Typically large-scale and complex projects/activities </a:t>
                      </a:r>
                      <a:endParaRPr/>
                    </a:p>
                    <a:p>
                      <a:pPr indent="-341312" lvl="0" marL="341312" marR="0" rtl="0" algn="l">
                        <a:lnSpc>
                          <a:spcPct val="100000"/>
                        </a:lnSpc>
                        <a:spcBef>
                          <a:spcPts val="600"/>
                        </a:spcBef>
                        <a:spcAft>
                          <a:spcPts val="0"/>
                        </a:spcAft>
                        <a:buClr>
                          <a:schemeClr val="dk1"/>
                        </a:buClr>
                        <a:buSzPts val="2000"/>
                        <a:buFont typeface="Times New Roman"/>
                        <a:buChar char="•"/>
                      </a:pPr>
                      <a:r>
                        <a:rPr b="0" i="0" lang="en-US" sz="2000" u="none" cap="none" strike="noStrike">
                          <a:solidFill>
                            <a:schemeClr val="dk1"/>
                          </a:solidFill>
                          <a:latin typeface="Calibri"/>
                          <a:ea typeface="Calibri"/>
                          <a:cs typeface="Calibri"/>
                          <a:sym typeface="Calibri"/>
                        </a:rPr>
                        <a:t>Over $7 billion awarded as compact grants to 25 partner countries worldwide </a:t>
                      </a:r>
                      <a:endParaRPr/>
                    </a:p>
                    <a:p>
                      <a:pPr indent="-341312" lvl="0" marL="341312" marR="0" rtl="0" algn="l">
                        <a:lnSpc>
                          <a:spcPct val="100000"/>
                        </a:lnSpc>
                        <a:spcBef>
                          <a:spcPts val="600"/>
                        </a:spcBef>
                        <a:spcAft>
                          <a:spcPts val="0"/>
                        </a:spcAft>
                        <a:buClr>
                          <a:schemeClr val="dk1"/>
                        </a:buClr>
                        <a:buSzPts val="2000"/>
                        <a:buFont typeface="Times New Roman"/>
                        <a:buChar char="•"/>
                      </a:pPr>
                      <a:r>
                        <a:rPr b="0" i="0" lang="en-US" sz="2000" u="none" cap="none" strike="noStrike">
                          <a:solidFill>
                            <a:schemeClr val="dk1"/>
                          </a:solidFill>
                          <a:latin typeface="Calibri"/>
                          <a:ea typeface="Calibri"/>
                          <a:cs typeface="Calibri"/>
                          <a:sym typeface="Calibri"/>
                        </a:rPr>
                        <a:t>Implemented by the partner country government with guidance and oversight from MCC</a:t>
                      </a:r>
                      <a:endParaRPr/>
                    </a:p>
                    <a:p>
                      <a:pPr indent="-341312" lvl="0" marL="341312" marR="0" rtl="0" algn="l">
                        <a:lnSpc>
                          <a:spcPct val="100000"/>
                        </a:lnSpc>
                        <a:spcBef>
                          <a:spcPts val="600"/>
                        </a:spcBef>
                        <a:spcAft>
                          <a:spcPts val="0"/>
                        </a:spcAft>
                        <a:buClr>
                          <a:schemeClr val="dk1"/>
                        </a:buClr>
                        <a:buSzPts val="2000"/>
                        <a:buFont typeface="Times New Roman"/>
                        <a:buChar char="•"/>
                      </a:pPr>
                      <a:r>
                        <a:rPr b="0" i="0" lang="en-US" sz="2000" u="none" cap="none" strike="noStrike">
                          <a:solidFill>
                            <a:schemeClr val="dk1"/>
                          </a:solidFill>
                          <a:latin typeface="Calibri"/>
                          <a:ea typeface="Calibri"/>
                          <a:cs typeface="Calibri"/>
                          <a:sym typeface="Calibri"/>
                        </a:rPr>
                        <a:t>Examples of MCC funded activities include Agriculture, Water &amp; Sanitation Infrastructure, Healthcare Infrastructure, Education, Microfinance, Policy Reforms etc</a:t>
                      </a:r>
                      <a:endParaRPr/>
                    </a:p>
                    <a:p>
                      <a:pPr indent="0" lvl="0" marL="0" marR="0" rtl="0" algn="l">
                        <a:spcBef>
                          <a:spcPts val="0"/>
                        </a:spcBef>
                        <a:spcAft>
                          <a:spcPts val="0"/>
                        </a:spcAft>
                        <a:buNone/>
                      </a:pPr>
                      <a:r>
                        <a:t/>
                      </a:r>
                      <a:endParaRPr b="0" i="0" sz="2000" u="none">
                        <a:solidFill>
                          <a:schemeClr val="dk1"/>
                        </a:solidFill>
                        <a:latin typeface="Calibri"/>
                        <a:ea typeface="Calibri"/>
                        <a:cs typeface="Calibri"/>
                        <a:sym typeface="Calibri"/>
                      </a:endParaRPr>
                    </a:p>
                  </a:txBody>
                  <a:tcPr marT="45725" marB="45725" marR="91450" marL="91450">
                    <a:lnL cap="flat" cmpd="sng" w="9525">
                      <a:solidFill>
                        <a:srgbClr val="BAD9FE"/>
                      </a:solidFill>
                      <a:prstDash val="solid"/>
                      <a:round/>
                      <a:headEnd len="sm" w="sm" type="none"/>
                      <a:tailEnd len="sm" w="sm" type="none"/>
                    </a:lnL>
                    <a:lnR cap="flat" cmpd="sng" w="9525">
                      <a:solidFill>
                        <a:srgbClr val="BAD9FE"/>
                      </a:solidFill>
                      <a:prstDash val="solid"/>
                      <a:round/>
                      <a:headEnd len="sm" w="sm" type="none"/>
                      <a:tailEnd len="sm" w="sm" type="none"/>
                    </a:lnR>
                    <a:lnT cap="flat" cmpd="sng" w="9525">
                      <a:solidFill>
                        <a:srgbClr val="BAD9FE"/>
                      </a:solidFill>
                      <a:prstDash val="solid"/>
                      <a:round/>
                      <a:headEnd len="sm" w="sm" type="none"/>
                      <a:tailEnd len="sm" w="sm" type="none"/>
                    </a:lnT>
                    <a:lnB cap="flat" cmpd="sng" w="9525">
                      <a:solidFill>
                        <a:srgbClr val="BAD9FE"/>
                      </a:solidFill>
                      <a:prstDash val="solid"/>
                      <a:round/>
                      <a:headEnd len="sm" w="sm" type="none"/>
                      <a:tailEnd len="sm" w="sm" type="none"/>
                    </a:lnB>
                  </a:tcPr>
                </a:tc>
              </a:tr>
            </a:tbl>
          </a:graphicData>
        </a:graphic>
      </p:graphicFrame>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3"/>
          <p:cNvSpPr txBox="1"/>
          <p:nvPr>
            <p:ph idx="4294967295" type="title"/>
          </p:nvPr>
        </p:nvSpPr>
        <p:spPr>
          <a:xfrm>
            <a:off x="576263" y="15240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6"/>
              </a:buClr>
              <a:buSzPts val="3200"/>
              <a:buFont typeface="Lucida Sans"/>
              <a:buNone/>
            </a:pPr>
            <a:r>
              <a:rPr b="1" i="0" lang="en-US" sz="3200" u="sng" cap="none" strike="noStrike">
                <a:solidFill>
                  <a:schemeClr val="accent6"/>
                </a:solidFill>
                <a:latin typeface="Lucida Sans"/>
                <a:ea typeface="Lucida Sans"/>
                <a:cs typeface="Lucida Sans"/>
                <a:sym typeface="Lucida Sans"/>
              </a:rPr>
              <a:t> </a:t>
            </a:r>
            <a:endParaRPr b="1" i="0" sz="3200" u="sng" cap="none" strike="noStrike">
              <a:solidFill>
                <a:schemeClr val="accent6"/>
              </a:solidFill>
              <a:latin typeface="Lucida Sans"/>
              <a:ea typeface="Lucida Sans"/>
              <a:cs typeface="Lucida Sans"/>
              <a:sym typeface="Lucida Sans"/>
            </a:endParaRPr>
          </a:p>
        </p:txBody>
      </p:sp>
      <p:sp>
        <p:nvSpPr>
          <p:cNvPr id="390" name="Google Shape;390;p53"/>
          <p:cNvSpPr txBox="1"/>
          <p:nvPr/>
        </p:nvSpPr>
        <p:spPr>
          <a:xfrm>
            <a:off x="414337" y="6324600"/>
            <a:ext cx="46037"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1" name="Google Shape;391;p53"/>
          <p:cNvSpPr txBox="1"/>
          <p:nvPr/>
        </p:nvSpPr>
        <p:spPr>
          <a:xfrm>
            <a:off x="762000" y="381000"/>
            <a:ext cx="7696200" cy="7699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US" sz="4400" u="none">
                <a:solidFill>
                  <a:schemeClr val="dk1"/>
                </a:solidFill>
                <a:latin typeface="Calibri"/>
                <a:ea typeface="Calibri"/>
                <a:cs typeface="Calibri"/>
                <a:sym typeface="Calibri"/>
              </a:rPr>
              <a:t>MCCU</a:t>
            </a:r>
            <a:endParaRPr/>
          </a:p>
        </p:txBody>
      </p:sp>
      <p:sp>
        <p:nvSpPr>
          <p:cNvPr id="392" name="Google Shape;392;p53"/>
          <p:cNvSpPr txBox="1"/>
          <p:nvPr/>
        </p:nvSpPr>
        <p:spPr>
          <a:xfrm>
            <a:off x="1447800" y="1143000"/>
            <a:ext cx="7239000" cy="466248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700"/>
              <a:buFont typeface="Libre Franklin Medium"/>
              <a:buAutoNum type="arabicPeriod"/>
            </a:pPr>
            <a:r>
              <a:rPr b="0" i="0" lang="en-US" sz="2700" u="none">
                <a:solidFill>
                  <a:schemeClr val="dk1"/>
                </a:solidFill>
                <a:latin typeface="Calibri"/>
                <a:ea typeface="Calibri"/>
                <a:cs typeface="Calibri"/>
                <a:sym typeface="Calibri"/>
              </a:rPr>
              <a:t>MCCU  is the body established by Government with the responsibility to drive the Compact Development Process up to the signing of the compact </a:t>
            </a:r>
            <a:endParaRPr b="0" i="0" sz="2700" u="non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700"/>
              <a:buFont typeface="Libre Franklin Medium"/>
              <a:buAutoNum type="arabicPeriod"/>
            </a:pPr>
            <a:r>
              <a:rPr b="0" i="0" lang="en-US" sz="2700" u="none">
                <a:solidFill>
                  <a:schemeClr val="dk1"/>
                </a:solidFill>
                <a:latin typeface="Calibri"/>
                <a:ea typeface="Calibri"/>
                <a:cs typeface="Calibri"/>
                <a:sym typeface="Calibri"/>
              </a:rPr>
              <a:t>MCCU is therefore responsible for developing the Constraints Analysis, Social &amp; Gender Analysis, and the Investment Opportunity Analyses</a:t>
            </a:r>
            <a:endParaRPr/>
          </a:p>
          <a:p>
            <a:pPr indent="-342900" lvl="0" marL="342900" marR="0" rtl="0" algn="l">
              <a:lnSpc>
                <a:spcPct val="100000"/>
              </a:lnSpc>
              <a:spcBef>
                <a:spcPts val="0"/>
              </a:spcBef>
              <a:spcAft>
                <a:spcPts val="0"/>
              </a:spcAft>
              <a:buClr>
                <a:schemeClr val="dk1"/>
              </a:buClr>
              <a:buSzPts val="2700"/>
              <a:buFont typeface="Libre Franklin Medium"/>
              <a:buAutoNum type="arabicPeriod"/>
            </a:pPr>
            <a:r>
              <a:rPr b="0" i="0" lang="en-US" sz="2700" u="none">
                <a:solidFill>
                  <a:schemeClr val="dk1"/>
                </a:solidFill>
                <a:latin typeface="Calibri"/>
                <a:ea typeface="Calibri"/>
                <a:cs typeface="Calibri"/>
                <a:sym typeface="Calibri"/>
              </a:rPr>
              <a:t>MCCU is also responsible for monitoring the performance of Government with respect to the MCC indicators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4"/>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100000"/>
              </a:lnSpc>
              <a:spcBef>
                <a:spcPts val="0"/>
              </a:spcBef>
              <a:spcAft>
                <a:spcPts val="0"/>
              </a:spcAft>
              <a:buClr>
                <a:schemeClr val="accent1"/>
              </a:buClr>
              <a:buSzPts val="1836"/>
              <a:buFont typeface="Arial"/>
              <a:buChar char="•"/>
            </a:pPr>
            <a:r>
              <a:rPr b="0" i="0" lang="en-US" sz="2700" u="none" cap="none" strike="noStrike">
                <a:solidFill>
                  <a:schemeClr val="dk1"/>
                </a:solidFill>
                <a:latin typeface="Lucida Sans"/>
                <a:ea typeface="Lucida Sans"/>
                <a:cs typeface="Lucida Sans"/>
                <a:sym typeface="Lucida Sans"/>
              </a:rPr>
              <a:t>Compact developments starts with an analysis phase</a:t>
            </a:r>
            <a:endParaRPr/>
          </a:p>
          <a:p>
            <a:pPr indent="-255587" lvl="0" marL="365125" marR="0" rtl="0" algn="l">
              <a:lnSpc>
                <a:spcPct val="100000"/>
              </a:lnSpc>
              <a:spcBef>
                <a:spcPts val="400"/>
              </a:spcBef>
              <a:spcAft>
                <a:spcPts val="0"/>
              </a:spcAft>
              <a:buClr>
                <a:schemeClr val="accent1"/>
              </a:buClr>
              <a:buSzPts val="1836"/>
              <a:buFont typeface="Arial"/>
              <a:buChar char="•"/>
            </a:pPr>
            <a:r>
              <a:rPr b="0" i="0" lang="en-US" sz="2700" u="none" cap="none" strike="noStrike">
                <a:solidFill>
                  <a:schemeClr val="dk1"/>
                </a:solidFill>
                <a:latin typeface="Lucida Sans"/>
                <a:ea typeface="Lucida Sans"/>
                <a:cs typeface="Lucida Sans"/>
                <a:sym typeface="Lucida Sans"/>
              </a:rPr>
              <a:t>Partner countries conduct rigorous analyses to identify binding constraints to private investment and economic growth</a:t>
            </a:r>
            <a:endParaRPr/>
          </a:p>
          <a:p>
            <a:pPr indent="-255587" lvl="0" marL="365125" marR="0" rtl="0" algn="l">
              <a:lnSpc>
                <a:spcPct val="100000"/>
              </a:lnSpc>
              <a:spcBef>
                <a:spcPts val="400"/>
              </a:spcBef>
              <a:spcAft>
                <a:spcPts val="0"/>
              </a:spcAft>
              <a:buClr>
                <a:schemeClr val="accent1"/>
              </a:buClr>
              <a:buSzPts val="1836"/>
              <a:buFont typeface="Arial"/>
              <a:buChar char="•"/>
            </a:pPr>
            <a:r>
              <a:rPr b="0" i="0" lang="en-US" sz="2700" u="none" cap="none" strike="noStrike">
                <a:solidFill>
                  <a:schemeClr val="dk1"/>
                </a:solidFill>
                <a:latin typeface="Lucida Sans"/>
                <a:ea typeface="Lucida Sans"/>
                <a:cs typeface="Lucida Sans"/>
                <a:sym typeface="Lucida Sans"/>
              </a:rPr>
              <a:t>3 pillars of analysis phase:</a:t>
            </a:r>
            <a:endParaRPr/>
          </a:p>
          <a:p>
            <a:pPr indent="-228599" lvl="1" marL="620712" marR="0" rtl="0" algn="l">
              <a:lnSpc>
                <a:spcPct val="100000"/>
              </a:lnSpc>
              <a:spcBef>
                <a:spcPts val="300"/>
              </a:spcBef>
              <a:spcAft>
                <a:spcPts val="0"/>
              </a:spcAft>
              <a:buClr>
                <a:schemeClr val="accent1"/>
              </a:buClr>
              <a:buSzPts val="2300"/>
              <a:buFont typeface="Arial"/>
              <a:buChar char="•"/>
            </a:pPr>
            <a:r>
              <a:rPr b="0" i="0" lang="en-US" sz="2300" u="none" cap="none" strike="noStrike">
                <a:solidFill>
                  <a:schemeClr val="dk1"/>
                </a:solidFill>
                <a:latin typeface="Lucida Sans"/>
                <a:ea typeface="Lucida Sans"/>
                <a:cs typeface="Lucida Sans"/>
                <a:sym typeface="Lucida Sans"/>
              </a:rPr>
              <a:t>Constraints analysis</a:t>
            </a:r>
            <a:endParaRPr/>
          </a:p>
          <a:p>
            <a:pPr indent="-228599" lvl="1" marL="620712" marR="0" rtl="0" algn="l">
              <a:lnSpc>
                <a:spcPct val="100000"/>
              </a:lnSpc>
              <a:spcBef>
                <a:spcPts val="300"/>
              </a:spcBef>
              <a:spcAft>
                <a:spcPts val="0"/>
              </a:spcAft>
              <a:buClr>
                <a:schemeClr val="accent1"/>
              </a:buClr>
              <a:buSzPts val="2300"/>
              <a:buFont typeface="Arial"/>
              <a:buChar char="•"/>
            </a:pPr>
            <a:r>
              <a:rPr b="0" i="0" lang="en-US" sz="2300" u="none" cap="none" strike="noStrike">
                <a:solidFill>
                  <a:schemeClr val="dk1"/>
                </a:solidFill>
                <a:latin typeface="Lucida Sans"/>
                <a:ea typeface="Lucida Sans"/>
                <a:cs typeface="Lucida Sans"/>
                <a:sym typeface="Lucida Sans"/>
              </a:rPr>
              <a:t>Social and gender analysis</a:t>
            </a:r>
            <a:endParaRPr/>
          </a:p>
          <a:p>
            <a:pPr indent="-228599" lvl="1" marL="620712" marR="0" rtl="0" algn="l">
              <a:lnSpc>
                <a:spcPct val="100000"/>
              </a:lnSpc>
              <a:spcBef>
                <a:spcPts val="300"/>
              </a:spcBef>
              <a:spcAft>
                <a:spcPts val="0"/>
              </a:spcAft>
              <a:buClr>
                <a:schemeClr val="accent1"/>
              </a:buClr>
              <a:buSzPts val="2300"/>
              <a:buFont typeface="Arial"/>
              <a:buChar char="•"/>
            </a:pPr>
            <a:r>
              <a:rPr b="0" i="0" lang="en-US" sz="2300" u="none" cap="none" strike="noStrike">
                <a:solidFill>
                  <a:schemeClr val="dk1"/>
                </a:solidFill>
                <a:latin typeface="Lucida Sans"/>
                <a:ea typeface="Lucida Sans"/>
                <a:cs typeface="Lucida Sans"/>
                <a:sym typeface="Lucida Sans"/>
              </a:rPr>
              <a:t>Investment opportunity assessment</a:t>
            </a:r>
            <a:endParaRPr/>
          </a:p>
        </p:txBody>
      </p:sp>
      <p:sp>
        <p:nvSpPr>
          <p:cNvPr id="398" name="Google Shape;398;p54"/>
          <p:cNvSpPr txBox="1"/>
          <p:nvPr>
            <p:ph idx="4294967295" type="title"/>
          </p:nvPr>
        </p:nvSpPr>
        <p:spPr>
          <a:xfrm>
            <a:off x="228600" y="274638"/>
            <a:ext cx="8610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Lucida Sans"/>
              <a:buNone/>
            </a:pPr>
            <a:r>
              <a:rPr b="1" i="0" lang="en-US" sz="3690" u="sng" cap="none" strike="noStrike">
                <a:solidFill>
                  <a:schemeClr val="dk2"/>
                </a:solidFill>
                <a:latin typeface="Lucida Sans"/>
                <a:ea typeface="Lucida Sans"/>
                <a:cs typeface="Lucida Sans"/>
                <a:sym typeface="Lucida Sans"/>
              </a:rPr>
              <a:t>MCC’s Approach to Identifying Projects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55"/>
          <p:cNvPicPr preferRelativeResize="0"/>
          <p:nvPr>
            <p:ph idx="1" type="body"/>
          </p:nvPr>
        </p:nvPicPr>
        <p:blipFill rotWithShape="1">
          <a:blip r:embed="rId3">
            <a:alphaModFix/>
          </a:blip>
          <a:srcRect b="0" l="0" r="0" t="0"/>
          <a:stretch/>
        </p:blipFill>
        <p:spPr>
          <a:xfrm>
            <a:off x="377825" y="1365250"/>
            <a:ext cx="8394700" cy="4432300"/>
          </a:xfrm>
          <a:prstGeom prst="rect">
            <a:avLst/>
          </a:prstGeom>
          <a:noFill/>
          <a:ln>
            <a:noFill/>
          </a:ln>
        </p:spPr>
      </p:pic>
      <p:sp>
        <p:nvSpPr>
          <p:cNvPr id="404" name="Google Shape;404;p55"/>
          <p:cNvSpPr txBox="1"/>
          <p:nvPr/>
        </p:nvSpPr>
        <p:spPr>
          <a:xfrm>
            <a:off x="1219200" y="304800"/>
            <a:ext cx="6477000" cy="7699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Lucida Sans"/>
              <a:buNone/>
            </a:pPr>
            <a:r>
              <a:rPr b="0" i="0" lang="en-US" sz="4400" u="sng">
                <a:solidFill>
                  <a:schemeClr val="dk1"/>
                </a:solidFill>
                <a:latin typeface="Lucida Sans"/>
                <a:ea typeface="Lucida Sans"/>
                <a:cs typeface="Lucida Sans"/>
                <a:sym typeface="Lucida Sans"/>
              </a:rPr>
              <a:t>Constraints Analysis</a:t>
            </a:r>
            <a:endParaRPr/>
          </a:p>
        </p:txBody>
      </p:sp>
      <p:sp>
        <p:nvSpPr>
          <p:cNvPr id="405" name="Google Shape;405;p55"/>
          <p:cNvSpPr txBox="1"/>
          <p:nvPr/>
        </p:nvSpPr>
        <p:spPr>
          <a:xfrm>
            <a:off x="446087" y="2057400"/>
            <a:ext cx="3763962" cy="4068762"/>
          </a:xfrm>
          <a:prstGeom prst="rect">
            <a:avLst/>
          </a:prstGeom>
          <a:no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000"/>
              <a:buFont typeface="Arial"/>
              <a:buChar char="•"/>
            </a:pPr>
            <a:r>
              <a:rPr b="0" i="0" lang="en-US" sz="2000" u="none">
                <a:solidFill>
                  <a:schemeClr val="dk1"/>
                </a:solidFill>
                <a:latin typeface="Libre Franklin"/>
                <a:ea typeface="Libre Franklin"/>
                <a:cs typeface="Libre Franklin"/>
                <a:sym typeface="Libre Franklin"/>
              </a:rPr>
              <a:t>Based on 2005 study by economists from Harvard, World Bank </a:t>
            </a:r>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Libre Franklin"/>
                <a:ea typeface="Libre Franklin"/>
                <a:cs typeface="Libre Franklin"/>
                <a:sym typeface="Libre Franklin"/>
              </a:rPr>
              <a:t>Analytical framework that examines impediments to economic growth</a:t>
            </a:r>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Libre Franklin"/>
                <a:ea typeface="Libre Franklin"/>
                <a:cs typeface="Libre Franklin"/>
                <a:sym typeface="Libre Franklin"/>
              </a:rPr>
              <a:t>Seeks to identify factors that impede private investment and growth</a:t>
            </a:r>
            <a:endParaRPr/>
          </a:p>
          <a:p>
            <a:pPr indent="-285750" lvl="1" marL="742950" marR="0" rtl="0" algn="l">
              <a:lnSpc>
                <a:spcPct val="90000"/>
              </a:lnSpc>
              <a:spcBef>
                <a:spcPts val="36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Low private returns</a:t>
            </a:r>
            <a:endParaRPr/>
          </a:p>
          <a:p>
            <a:pPr indent="-285750" lvl="1" marL="742950" marR="0" rtl="0" algn="l">
              <a:lnSpc>
                <a:spcPct val="90000"/>
              </a:lnSpc>
              <a:spcBef>
                <a:spcPts val="36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High costs of capital</a:t>
            </a:r>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Libre Franklin"/>
                <a:ea typeface="Libre Franklin"/>
                <a:cs typeface="Libre Franklin"/>
                <a:sym typeface="Libre Franklin"/>
              </a:rPr>
              <a:t>Uses a “decision tree” to guide analysis</a:t>
            </a:r>
            <a:endParaRPr/>
          </a:p>
        </p:txBody>
      </p:sp>
      <p:sp>
        <p:nvSpPr>
          <p:cNvPr id="406" name="Google Shape;406;p55"/>
          <p:cNvSpPr txBox="1"/>
          <p:nvPr/>
        </p:nvSpPr>
        <p:spPr>
          <a:xfrm>
            <a:off x="446087" y="1371600"/>
            <a:ext cx="3763962" cy="614362"/>
          </a:xfrm>
          <a:prstGeom prst="rect">
            <a:avLst/>
          </a:prstGeom>
          <a:solidFill>
            <a:srgbClr val="227A8F"/>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Lucida Sans"/>
              <a:buNone/>
            </a:pPr>
            <a:r>
              <a:rPr b="0" i="0" lang="en-US" sz="2000" u="none">
                <a:solidFill>
                  <a:schemeClr val="dk1"/>
                </a:solidFill>
                <a:latin typeface="Lucida Sans"/>
                <a:ea typeface="Lucida Sans"/>
                <a:cs typeface="Lucida Sans"/>
                <a:sym typeface="Lucida Sans"/>
              </a:rPr>
              <a:t>What is a Constraints Analysis?</a:t>
            </a:r>
            <a:endParaRPr/>
          </a:p>
        </p:txBody>
      </p:sp>
      <p:sp>
        <p:nvSpPr>
          <p:cNvPr id="407" name="Google Shape;407;p55"/>
          <p:cNvSpPr txBox="1"/>
          <p:nvPr/>
        </p:nvSpPr>
        <p:spPr>
          <a:xfrm>
            <a:off x="5075237" y="2052637"/>
            <a:ext cx="3763962" cy="4068762"/>
          </a:xfrm>
          <a:prstGeom prst="rect">
            <a:avLst/>
          </a:prstGeom>
          <a:noFill/>
          <a:ln cap="flat"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000"/>
              <a:buFont typeface="Arial"/>
              <a:buChar char="•"/>
            </a:pPr>
            <a:r>
              <a:rPr b="0" i="0" lang="en-US" sz="2000" u="none">
                <a:solidFill>
                  <a:schemeClr val="dk1"/>
                </a:solidFill>
                <a:latin typeface="Libre Franklin"/>
                <a:ea typeface="Libre Franklin"/>
                <a:cs typeface="Libre Franklin"/>
                <a:sym typeface="Libre Franklin"/>
              </a:rPr>
              <a:t>Data-driven analysis of entire domestic economy</a:t>
            </a:r>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Libre Franklin"/>
                <a:ea typeface="Libre Franklin"/>
                <a:cs typeface="Libre Franklin"/>
                <a:sym typeface="Libre Franklin"/>
              </a:rPr>
              <a:t>Prioritizes concerns that </a:t>
            </a:r>
            <a:r>
              <a:rPr b="0" i="0" lang="en-US" sz="2000" u="sng">
                <a:solidFill>
                  <a:schemeClr val="dk1"/>
                </a:solidFill>
                <a:latin typeface="Libre Franklin"/>
                <a:ea typeface="Libre Franklin"/>
                <a:cs typeface="Libre Franklin"/>
                <a:sym typeface="Libre Franklin"/>
              </a:rPr>
              <a:t>most</a:t>
            </a:r>
            <a:r>
              <a:rPr b="0" i="0" lang="en-US" sz="2000" u="none">
                <a:solidFill>
                  <a:schemeClr val="dk1"/>
                </a:solidFill>
                <a:latin typeface="Libre Franklin"/>
                <a:ea typeface="Libre Franklin"/>
                <a:cs typeface="Libre Franklin"/>
                <a:sym typeface="Libre Franklin"/>
              </a:rPr>
              <a:t> impede economic growth</a:t>
            </a:r>
            <a:endParaRPr/>
          </a:p>
          <a:p>
            <a:pPr indent="-285750" lvl="1" marL="742950" marR="0" rtl="0" algn="l">
              <a:lnSpc>
                <a:spcPct val="90000"/>
              </a:lnSpc>
              <a:spcBef>
                <a:spcPts val="36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“Binding constraints” to growth </a:t>
            </a:r>
            <a:endParaRPr/>
          </a:p>
          <a:p>
            <a:pPr indent="-285750" lvl="1" marL="742950" marR="0" rtl="0" algn="l">
              <a:lnSpc>
                <a:spcPct val="90000"/>
              </a:lnSpc>
              <a:spcBef>
                <a:spcPts val="360"/>
              </a:spcBef>
              <a:spcAft>
                <a:spcPts val="0"/>
              </a:spcAft>
              <a:buClr>
                <a:schemeClr val="dk1"/>
              </a:buClr>
              <a:buSzPts val="1800"/>
              <a:buFont typeface="Arial"/>
              <a:buChar char="–"/>
            </a:pPr>
            <a:r>
              <a:rPr b="0" i="0" lang="en-US" sz="1800" u="none" cap="none" strike="noStrike">
                <a:solidFill>
                  <a:schemeClr val="dk1"/>
                </a:solidFill>
                <a:latin typeface="Libre Franklin"/>
                <a:ea typeface="Libre Franklin"/>
                <a:cs typeface="Libre Franklin"/>
                <a:sym typeface="Libre Franklin"/>
              </a:rPr>
              <a:t>High demand, but low supply</a:t>
            </a:r>
            <a:endParaRPr b="0" i="0" sz="1800" u="none" cap="none" strike="noStrike">
              <a:solidFill>
                <a:schemeClr val="dk1"/>
              </a:solidFill>
              <a:latin typeface="Libre Franklin"/>
              <a:ea typeface="Libre Franklin"/>
              <a:cs typeface="Libre Franklin"/>
              <a:sym typeface="Libre Franklin"/>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Libre Franklin"/>
                <a:ea typeface="Libre Franklin"/>
                <a:cs typeface="Libre Franklin"/>
                <a:sym typeface="Libre Franklin"/>
              </a:rPr>
              <a:t>Does </a:t>
            </a:r>
            <a:r>
              <a:rPr b="0" i="0" lang="en-US" sz="2000" u="sng">
                <a:solidFill>
                  <a:schemeClr val="dk1"/>
                </a:solidFill>
                <a:latin typeface="Libre Franklin"/>
                <a:ea typeface="Libre Franklin"/>
                <a:cs typeface="Libre Franklin"/>
                <a:sym typeface="Libre Franklin"/>
              </a:rPr>
              <a:t>not</a:t>
            </a:r>
            <a:r>
              <a:rPr b="0" i="0" lang="en-US" sz="2000" u="none">
                <a:solidFill>
                  <a:schemeClr val="dk1"/>
                </a:solidFill>
                <a:latin typeface="Libre Franklin"/>
                <a:ea typeface="Libre Franklin"/>
                <a:cs typeface="Libre Franklin"/>
                <a:sym typeface="Libre Franklin"/>
              </a:rPr>
              <a:t> provide answers or solutions</a:t>
            </a:r>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Libre Franklin"/>
                <a:ea typeface="Libre Franklin"/>
                <a:cs typeface="Libre Franklin"/>
                <a:sym typeface="Libre Franklin"/>
              </a:rPr>
              <a:t>Provides useful framework for public consultations</a:t>
            </a:r>
            <a:endParaRPr/>
          </a:p>
          <a:p>
            <a:pPr indent="-342900" lvl="0" marL="342900" marR="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Libre Franklin"/>
                <a:ea typeface="Libre Franklin"/>
                <a:cs typeface="Libre Franklin"/>
                <a:sym typeface="Libre Franklin"/>
              </a:rPr>
              <a:t>Requires further analysis to reach specific project ideas</a:t>
            </a:r>
            <a:endParaRPr/>
          </a:p>
        </p:txBody>
      </p:sp>
      <p:sp>
        <p:nvSpPr>
          <p:cNvPr id="408" name="Google Shape;408;p55"/>
          <p:cNvSpPr/>
          <p:nvPr/>
        </p:nvSpPr>
        <p:spPr>
          <a:xfrm rot="5400000">
            <a:off x="2901950" y="3657600"/>
            <a:ext cx="3505200" cy="609600"/>
          </a:xfrm>
          <a:prstGeom prst="triangle">
            <a:avLst>
              <a:gd fmla="val 50000" name="adj"/>
            </a:avLst>
          </a:prstGeom>
          <a:solidFill>
            <a:schemeClr val="accent1"/>
          </a:solidFill>
          <a:ln cap="flat" cmpd="thickThin" w="55000">
            <a:solidFill>
              <a:srgbClr val="1E76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9" name="Google Shape;409;p55"/>
          <p:cNvSpPr txBox="1"/>
          <p:nvPr/>
        </p:nvSpPr>
        <p:spPr>
          <a:xfrm>
            <a:off x="5075237" y="1371600"/>
            <a:ext cx="3763962" cy="609600"/>
          </a:xfrm>
          <a:prstGeom prst="rect">
            <a:avLst/>
          </a:prstGeom>
          <a:solidFill>
            <a:srgbClr val="1FAECD"/>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Lucida Sans"/>
              <a:buNone/>
            </a:pPr>
            <a:r>
              <a:rPr b="0" i="0" lang="en-US" sz="2000" u="none">
                <a:solidFill>
                  <a:schemeClr val="dk1"/>
                </a:solidFill>
                <a:latin typeface="Lucida Sans"/>
                <a:ea typeface="Lucida Sans"/>
                <a:cs typeface="Lucida Sans"/>
                <a:sym typeface="Lucida Sans"/>
              </a:rPr>
              <a:t>What does it do?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6"/>
          <p:cNvSpPr txBox="1"/>
          <p:nvPr>
            <p:ph idx="1" type="body"/>
          </p:nvPr>
        </p:nvSpPr>
        <p:spPr>
          <a:xfrm>
            <a:off x="457200" y="1481137"/>
            <a:ext cx="8229600" cy="4525962"/>
          </a:xfrm>
          <a:prstGeom prst="rect">
            <a:avLst/>
          </a:prstGeom>
          <a:noFill/>
          <a:ln>
            <a:noFill/>
          </a:ln>
        </p:spPr>
        <p:txBody>
          <a:bodyPr anchorCtr="0" anchor="t" bIns="45700" lIns="91425" spcFirstLastPara="1" rIns="91425" wrap="square" tIns="45700">
            <a:noAutofit/>
          </a:bodyPr>
          <a:lstStyle/>
          <a:p>
            <a:pPr indent="-255587" lvl="0" marL="365125" marR="0" rtl="0" algn="l">
              <a:lnSpc>
                <a:spcPct val="90000"/>
              </a:lnSpc>
              <a:spcBef>
                <a:spcPts val="0"/>
              </a:spcBef>
              <a:spcAft>
                <a:spcPts val="0"/>
              </a:spcAft>
              <a:buClr>
                <a:schemeClr val="accent1"/>
              </a:buClr>
              <a:buSzPts val="1700"/>
              <a:buFont typeface="Arial"/>
              <a:buChar char="•"/>
            </a:pPr>
            <a:r>
              <a:rPr b="0" i="0" lang="en-US" sz="2500" u="none" cap="none" strike="noStrike">
                <a:solidFill>
                  <a:schemeClr val="dk1"/>
                </a:solidFill>
                <a:latin typeface="Lucida Sans"/>
                <a:ea typeface="Lucida Sans"/>
                <a:cs typeface="Lucida Sans"/>
                <a:sym typeface="Lucida Sans"/>
              </a:rPr>
              <a:t>Identifies issues that impact intended beneficiaries (different social groups including the poor, women, disabled) in a specific sector, region or context</a:t>
            </a:r>
            <a:endParaRPr/>
          </a:p>
          <a:p>
            <a:pPr indent="-255587" lvl="0" marL="365125" marR="0" rtl="0" algn="l">
              <a:lnSpc>
                <a:spcPct val="90000"/>
              </a:lnSpc>
              <a:spcBef>
                <a:spcPts val="400"/>
              </a:spcBef>
              <a:spcAft>
                <a:spcPts val="0"/>
              </a:spcAft>
              <a:buClr>
                <a:schemeClr val="accent1"/>
              </a:buClr>
              <a:buSzPts val="1700"/>
              <a:buFont typeface="Arial"/>
              <a:buChar char="•"/>
            </a:pPr>
            <a:r>
              <a:rPr b="0" i="0" lang="en-US" sz="2500" u="none" cap="none" strike="noStrike">
                <a:solidFill>
                  <a:schemeClr val="dk1"/>
                </a:solidFill>
                <a:latin typeface="Lucida Sans"/>
                <a:ea typeface="Lucida Sans"/>
                <a:cs typeface="Lucida Sans"/>
                <a:sym typeface="Lucida Sans"/>
              </a:rPr>
              <a:t>Assesses legal, policy, institutional and socio-cultural aspects of binding constraints, and related issues that can disadvantage certain groups in the country</a:t>
            </a:r>
            <a:endParaRPr b="0" i="0" sz="2500" u="none" cap="none" strike="noStrike">
              <a:solidFill>
                <a:schemeClr val="dk1"/>
              </a:solidFill>
              <a:latin typeface="Lucida Sans"/>
              <a:ea typeface="Lucida Sans"/>
              <a:cs typeface="Lucida Sans"/>
              <a:sym typeface="Lucida Sans"/>
            </a:endParaRPr>
          </a:p>
          <a:p>
            <a:pPr indent="-255587" lvl="0" marL="365125" marR="0" rtl="0" algn="l">
              <a:lnSpc>
                <a:spcPct val="90000"/>
              </a:lnSpc>
              <a:spcBef>
                <a:spcPts val="400"/>
              </a:spcBef>
              <a:spcAft>
                <a:spcPts val="0"/>
              </a:spcAft>
              <a:buClr>
                <a:schemeClr val="accent1"/>
              </a:buClr>
              <a:buSzPts val="1700"/>
              <a:buFont typeface="Arial"/>
              <a:buChar char="•"/>
            </a:pPr>
            <a:r>
              <a:rPr b="0" i="0" lang="en-US" sz="2500" u="sng" cap="none" strike="noStrike">
                <a:solidFill>
                  <a:schemeClr val="dk1"/>
                </a:solidFill>
                <a:latin typeface="Lucida Sans"/>
                <a:ea typeface="Lucida Sans"/>
                <a:cs typeface="Lucida Sans"/>
                <a:sym typeface="Lucida Sans"/>
              </a:rPr>
              <a:t>Goal</a:t>
            </a:r>
            <a:r>
              <a:rPr b="0" i="0" lang="en-US" sz="2500" u="none" cap="none" strike="noStrike">
                <a:solidFill>
                  <a:schemeClr val="dk1"/>
                </a:solidFill>
                <a:latin typeface="Lucida Sans"/>
                <a:ea typeface="Lucida Sans"/>
                <a:cs typeface="Lucida Sans"/>
                <a:sym typeface="Lucida Sans"/>
              </a:rPr>
              <a:t>:  To ensure projects deliver maximum benefits to targeted populations – and ensure that access to opportunities are equitable (men, women, other potentially disadvantaged groups)</a:t>
            </a:r>
            <a:endParaRPr/>
          </a:p>
        </p:txBody>
      </p:sp>
      <p:sp>
        <p:nvSpPr>
          <p:cNvPr id="415" name="Google Shape;415;p56"/>
          <p:cNvSpPr txBox="1"/>
          <p:nvPr>
            <p:ph idx="4294967295" type="title"/>
          </p:nvPr>
        </p:nvSpPr>
        <p:spPr>
          <a:xfrm>
            <a:off x="228600" y="274638"/>
            <a:ext cx="8610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Lucida Sans"/>
              <a:buNone/>
            </a:pPr>
            <a:r>
              <a:rPr b="1" i="0" lang="en-US" sz="4100" u="sng" cap="none" strike="noStrike">
                <a:solidFill>
                  <a:schemeClr val="dk2"/>
                </a:solidFill>
                <a:latin typeface="Lucida Sans"/>
                <a:ea typeface="Lucida Sans"/>
                <a:cs typeface="Lucida Sans"/>
                <a:sym typeface="Lucida Sans"/>
              </a:rPr>
              <a:t>Social and Gender Analysis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3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9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7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xmlns:r="http://schemas.openxmlformats.org/officeDocument/2006/relationships"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8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xmlns:r="http://schemas.openxmlformats.org/officeDocument/2006/relationships"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xmlns:r="http://schemas.openxmlformats.org/officeDocument/2006/relationships"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xmlns:r="http://schemas.openxmlformats.org/officeDocument/2006/relationships" name="6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4.xml><?xml version="1.0" encoding="utf-8"?>
<a:theme xmlns:a="http://schemas.openxmlformats.org/drawingml/2006/main" xmlns:r="http://schemas.openxmlformats.org/officeDocument/2006/relationships"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5.xml><?xml version="1.0" encoding="utf-8"?>
<a:theme xmlns:a="http://schemas.openxmlformats.org/drawingml/2006/main" xmlns:r="http://schemas.openxmlformats.org/officeDocument/2006/relationships" name="4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0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